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5" r:id="rId5"/>
    <p:sldId id="266" r:id="rId6"/>
    <p:sldId id="267" r:id="rId7"/>
    <p:sldId id="261" r:id="rId8"/>
    <p:sldId id="270" r:id="rId9"/>
    <p:sldId id="271" r:id="rId10"/>
    <p:sldId id="272" r:id="rId11"/>
    <p:sldId id="273" r:id="rId12"/>
    <p:sldId id="268" r:id="rId13"/>
    <p:sldId id="274" r:id="rId14"/>
    <p:sldId id="275" r:id="rId15"/>
    <p:sldId id="276" r:id="rId16"/>
    <p:sldId id="277" r:id="rId17"/>
    <p:sldId id="278" r:id="rId18"/>
    <p:sldId id="279" r:id="rId19"/>
    <p:sldId id="269" r:id="rId20"/>
    <p:sldId id="280" r:id="rId21"/>
    <p:sldId id="281" r:id="rId22"/>
    <p:sldId id="282" r:id="rId23"/>
    <p:sldId id="283" r:id="rId24"/>
    <p:sldId id="284" r:id="rId25"/>
    <p:sldId id="263" r:id="rId26"/>
    <p:sldId id="26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E8F"/>
    <a:srgbClr val="B284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34" d="100"/>
          <a:sy n="134" d="100"/>
        </p:scale>
        <p:origin x="516"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692525" y="3818614"/>
            <a:ext cx="1751013" cy="39052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9346" y="1209242"/>
            <a:ext cx="4547492" cy="2540082"/>
          </a:xfrm>
        </p:spPr>
        <p:txBody>
          <a:bodyPr/>
          <a:lstStyle/>
          <a:p>
            <a:r>
              <a:rPr lang="en-US" dirty="0"/>
              <a:t>Add Your Title</a:t>
            </a:r>
          </a:p>
        </p:txBody>
      </p:sp>
      <p:sp>
        <p:nvSpPr>
          <p:cNvPr id="3" name="Text Placeholder 3"/>
          <p:cNvSpPr>
            <a:spLocks noGrp="1"/>
          </p:cNvSpPr>
          <p:nvPr>
            <p:ph type="body" sz="quarter" idx="11" hasCustomPrompt="1"/>
          </p:nvPr>
        </p:nvSpPr>
        <p:spPr>
          <a:xfrm>
            <a:off x="3692525" y="3818614"/>
            <a:ext cx="1751013" cy="39052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2" name="Title 1"/>
          <p:cNvSpPr>
            <a:spLocks noGrp="1"/>
          </p:cNvSpPr>
          <p:nvPr>
            <p:ph type="title" hasCustomPrompt="1"/>
          </p:nvPr>
        </p:nvSpPr>
        <p:spPr>
          <a:xfrm>
            <a:off x="3837214" y="205979"/>
            <a:ext cx="1487715" cy="1236378"/>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7/10/2026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D274D-71ED-0F92-8D0D-264DDAD2F15C}"/>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248C0267-43E5-CA4D-5C7A-C832B25CEB7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CCAA-CC5F-BD77-69E4-7B9E599B97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D3BB79-CD04-C528-4ECB-8514C410B7EA}"/>
              </a:ext>
            </a:extLst>
          </p:cNvPr>
          <p:cNvSpPr>
            <a:spLocks noGrp="1"/>
          </p:cNvSpPr>
          <p:nvPr>
            <p:ph type="body" sz="quarter" idx="13"/>
          </p:nvPr>
        </p:nvSpPr>
        <p:spPr>
          <a:xfrm>
            <a:off x="526736" y="421372"/>
            <a:ext cx="8160063" cy="3599766"/>
          </a:xfrm>
        </p:spPr>
        <p:txBody>
          <a:bodyPr>
            <a:normAutofit/>
          </a:bodyPr>
          <a:lstStyle/>
          <a:p>
            <a:r>
              <a:rPr lang="en-US" b="1" baseline="30000" dirty="0">
                <a:latin typeface="Georgia" panose="02040502050405020303" pitchFamily="18" charset="0"/>
              </a:rPr>
              <a:t>15 </a:t>
            </a:r>
            <a:r>
              <a:rPr lang="en-US" dirty="0">
                <a:latin typeface="Georgia" panose="02040502050405020303" pitchFamily="18" charset="0"/>
              </a:rPr>
              <a:t>But you are brought down </a:t>
            </a:r>
          </a:p>
          <a:p>
            <a:r>
              <a:rPr lang="en-US" dirty="0">
                <a:latin typeface="Georgia" panose="02040502050405020303" pitchFamily="18" charset="0"/>
              </a:rPr>
              <a:t>to the realm of the dead,</a:t>
            </a:r>
            <a:br>
              <a:rPr lang="en-US" dirty="0">
                <a:latin typeface="Georgia" panose="02040502050405020303" pitchFamily="18" charset="0"/>
              </a:rPr>
            </a:br>
            <a:r>
              <a:rPr lang="en-US" dirty="0">
                <a:latin typeface="Georgia" panose="02040502050405020303" pitchFamily="18" charset="0"/>
              </a:rPr>
              <a:t>    to the depths of the pit.</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4D65CD84-7AF3-C90D-F23D-EFA9E972C4E1}"/>
              </a:ext>
            </a:extLst>
          </p:cNvPr>
          <p:cNvSpPr>
            <a:spLocks noGrp="1"/>
          </p:cNvSpPr>
          <p:nvPr>
            <p:ph type="body" sz="quarter" idx="14"/>
          </p:nvPr>
        </p:nvSpPr>
        <p:spPr/>
        <p:txBody>
          <a:bodyPr>
            <a:normAutofit/>
          </a:bodyPr>
          <a:lstStyle/>
          <a:p>
            <a:r>
              <a:rPr lang="en-US" sz="3200" dirty="0">
                <a:latin typeface="Georgia" panose="02040502050405020303" pitchFamily="18" charset="0"/>
              </a:rPr>
              <a:t>Isaiah 14:15 NIV </a:t>
            </a:r>
          </a:p>
        </p:txBody>
      </p:sp>
    </p:spTree>
    <p:extLst>
      <p:ext uri="{BB962C8B-B14F-4D97-AF65-F5344CB8AC3E}">
        <p14:creationId xmlns:p14="http://schemas.microsoft.com/office/powerpoint/2010/main" val="4035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3043-0CEC-9028-EF3C-8481979449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1679CE-1116-E98D-2B12-0946827D74FC}"/>
              </a:ext>
            </a:extLst>
          </p:cNvPr>
          <p:cNvSpPr>
            <a:spLocks noGrp="1"/>
          </p:cNvSpPr>
          <p:nvPr>
            <p:ph type="body" sz="quarter" idx="13"/>
          </p:nvPr>
        </p:nvSpPr>
        <p:spPr>
          <a:xfrm>
            <a:off x="526736" y="117231"/>
            <a:ext cx="8160063" cy="4103077"/>
          </a:xfrm>
        </p:spPr>
        <p:txBody>
          <a:bodyPr>
            <a:normAutofit lnSpcReduction="10000"/>
          </a:bodyPr>
          <a:lstStyle/>
          <a:p>
            <a:r>
              <a:rPr lang="en-US" b="1" baseline="30000" dirty="0">
                <a:latin typeface="Georgia" panose="02040502050405020303" pitchFamily="18" charset="0"/>
              </a:rPr>
              <a:t>4 </a:t>
            </a:r>
            <a:r>
              <a:rPr lang="en-US" dirty="0">
                <a:latin typeface="Georgia" panose="02040502050405020303" pitchFamily="18" charset="0"/>
              </a:rPr>
              <a:t>Then they said, </a:t>
            </a:r>
          </a:p>
          <a:p>
            <a:r>
              <a:rPr lang="en-US" dirty="0">
                <a:latin typeface="Georgia" panose="02040502050405020303" pitchFamily="18" charset="0"/>
              </a:rPr>
              <a:t>“Come, let us build ourselves a city, </a:t>
            </a:r>
          </a:p>
          <a:p>
            <a:r>
              <a:rPr lang="en-US" b="1" dirty="0">
                <a:latin typeface="Georgia" panose="02040502050405020303" pitchFamily="18" charset="0"/>
              </a:rPr>
              <a:t>with a tower that reaches to the heavens, </a:t>
            </a:r>
          </a:p>
          <a:p>
            <a:r>
              <a:rPr lang="en-US" b="1" dirty="0">
                <a:latin typeface="Georgia" panose="02040502050405020303" pitchFamily="18" charset="0"/>
              </a:rPr>
              <a:t>so that we may make a name for ourselves;</a:t>
            </a:r>
            <a:r>
              <a:rPr lang="en-US" dirty="0">
                <a:latin typeface="Georgia" panose="02040502050405020303" pitchFamily="18" charset="0"/>
              </a:rPr>
              <a:t> </a:t>
            </a:r>
          </a:p>
          <a:p>
            <a:r>
              <a:rPr lang="en-US" dirty="0">
                <a:latin typeface="Georgia" panose="02040502050405020303" pitchFamily="18" charset="0"/>
              </a:rPr>
              <a:t>otherwise we will be scattered </a:t>
            </a:r>
          </a:p>
          <a:p>
            <a:r>
              <a:rPr lang="en-US" dirty="0">
                <a:latin typeface="Georgia" panose="02040502050405020303" pitchFamily="18" charset="0"/>
              </a:rPr>
              <a:t>over the face of the whole earth.”</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C1AB5467-B8F6-953E-3442-A96D69D0DF85}"/>
              </a:ext>
            </a:extLst>
          </p:cNvPr>
          <p:cNvSpPr>
            <a:spLocks noGrp="1"/>
          </p:cNvSpPr>
          <p:nvPr>
            <p:ph type="body" sz="quarter" idx="14"/>
          </p:nvPr>
        </p:nvSpPr>
        <p:spPr>
          <a:xfrm>
            <a:off x="527050" y="4134338"/>
            <a:ext cx="8159750" cy="629490"/>
          </a:xfrm>
        </p:spPr>
        <p:txBody>
          <a:bodyPr>
            <a:normAutofit/>
          </a:bodyPr>
          <a:lstStyle/>
          <a:p>
            <a:r>
              <a:rPr lang="en-US" sz="3200" dirty="0">
                <a:latin typeface="Georgia" panose="02040502050405020303" pitchFamily="18" charset="0"/>
              </a:rPr>
              <a:t>Genesis 11:4 NIV </a:t>
            </a:r>
          </a:p>
        </p:txBody>
      </p:sp>
    </p:spTree>
    <p:extLst>
      <p:ext uri="{BB962C8B-B14F-4D97-AF65-F5344CB8AC3E}">
        <p14:creationId xmlns:p14="http://schemas.microsoft.com/office/powerpoint/2010/main" val="401899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559E2-DFC7-41A9-B7D5-00144D8D9A8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D7E27DD-E4B6-36C0-05C1-1FBFE8D70BDA}"/>
              </a:ext>
            </a:extLst>
          </p:cNvPr>
          <p:cNvSpPr>
            <a:spLocks noGrp="1"/>
          </p:cNvSpPr>
          <p:nvPr>
            <p:ph type="body" sz="quarter" idx="10"/>
          </p:nvPr>
        </p:nvSpPr>
        <p:spPr>
          <a:xfrm>
            <a:off x="468313" y="1029395"/>
            <a:ext cx="8211824" cy="1320698"/>
          </a:xfrm>
        </p:spPr>
        <p:txBody>
          <a:bodyPr>
            <a:normAutofit lnSpcReduction="10000"/>
          </a:bodyPr>
          <a:lstStyle/>
          <a:p>
            <a:r>
              <a:rPr lang="en-US" sz="4000" dirty="0">
                <a:effectLst>
                  <a:outerShdw blurRad="38100" dist="38100" dir="2700000" algn="tl">
                    <a:srgbClr val="000000">
                      <a:alpha val="43137"/>
                    </a:srgbClr>
                  </a:outerShdw>
                </a:effectLst>
                <a:latin typeface="Georgia" panose="02040502050405020303" pitchFamily="18" charset="0"/>
              </a:rPr>
              <a:t>The Plans That </a:t>
            </a:r>
          </a:p>
          <a:p>
            <a:r>
              <a:rPr lang="en-US" sz="4000" dirty="0">
                <a:effectLst>
                  <a:outerShdw blurRad="38100" dist="38100" dir="2700000" algn="tl">
                    <a:srgbClr val="000000">
                      <a:alpha val="43137"/>
                    </a:srgbClr>
                  </a:outerShdw>
                </a:effectLst>
                <a:latin typeface="Georgia" panose="02040502050405020303" pitchFamily="18" charset="0"/>
              </a:rPr>
              <a:t>Ignore God</a:t>
            </a:r>
          </a:p>
        </p:txBody>
      </p:sp>
      <p:sp>
        <p:nvSpPr>
          <p:cNvPr id="6" name="Title 5">
            <a:extLst>
              <a:ext uri="{FF2B5EF4-FFF2-40B4-BE49-F238E27FC236}">
                <a16:creationId xmlns:a16="http://schemas.microsoft.com/office/drawing/2014/main" id="{1C62A9E2-7A76-E2CA-7649-5FBB0AB5B661}"/>
              </a:ext>
            </a:extLst>
          </p:cNvPr>
          <p:cNvSpPr>
            <a:spLocks noGrp="1"/>
          </p:cNvSpPr>
          <p:nvPr>
            <p:ph type="title"/>
          </p:nvPr>
        </p:nvSpPr>
        <p:spPr>
          <a:xfrm>
            <a:off x="2580906" y="3907122"/>
            <a:ext cx="3982188" cy="1236378"/>
          </a:xfrm>
        </p:spPr>
        <p:txBody>
          <a:bodyPr/>
          <a:lstStyle/>
          <a:p>
            <a:r>
              <a:rPr lang="en-US" dirty="0">
                <a:gradFill>
                  <a:gsLst>
                    <a:gs pos="34000">
                      <a:srgbClr val="E5CE8F"/>
                    </a:gs>
                    <a:gs pos="7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Amasis MT Pro Black" panose="02040A04050005020304" pitchFamily="18" charset="0"/>
              </a:rPr>
              <a:t>The Throne Belongs to God</a:t>
            </a:r>
            <a:endParaRPr lang="en-US" dirty="0"/>
          </a:p>
        </p:txBody>
      </p:sp>
    </p:spTree>
    <p:extLst>
      <p:ext uri="{BB962C8B-B14F-4D97-AF65-F5344CB8AC3E}">
        <p14:creationId xmlns:p14="http://schemas.microsoft.com/office/powerpoint/2010/main" val="403867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2A48A-FCBF-676A-82F8-FA4322BED9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424505-E23E-0B90-0C94-9E99DE8D96AE}"/>
              </a:ext>
            </a:extLst>
          </p:cNvPr>
          <p:cNvSpPr>
            <a:spLocks noGrp="1"/>
          </p:cNvSpPr>
          <p:nvPr>
            <p:ph type="body" sz="quarter" idx="13"/>
          </p:nvPr>
        </p:nvSpPr>
        <p:spPr>
          <a:xfrm>
            <a:off x="526736" y="421372"/>
            <a:ext cx="8160063" cy="3599766"/>
          </a:xfrm>
        </p:spPr>
        <p:txBody>
          <a:bodyPr>
            <a:normAutofit/>
          </a:bodyPr>
          <a:lstStyle/>
          <a:p>
            <a:r>
              <a:rPr lang="en-US" b="1" baseline="30000" dirty="0">
                <a:latin typeface="Georgia" panose="02040502050405020303" pitchFamily="18" charset="0"/>
              </a:rPr>
              <a:t>7 </a:t>
            </a:r>
            <a:r>
              <a:rPr lang="en-US" b="1" dirty="0">
                <a:latin typeface="Georgia" panose="02040502050405020303" pitchFamily="18" charset="0"/>
              </a:rPr>
              <a:t>Adonijah conferred with Joab </a:t>
            </a:r>
            <a:r>
              <a:rPr lang="en-US" dirty="0">
                <a:latin typeface="Georgia" panose="02040502050405020303" pitchFamily="18" charset="0"/>
              </a:rPr>
              <a:t>son of Zeruiah </a:t>
            </a:r>
            <a:r>
              <a:rPr lang="en-US" b="1" dirty="0">
                <a:latin typeface="Georgia" panose="02040502050405020303" pitchFamily="18" charset="0"/>
              </a:rPr>
              <a:t>and with Abiathar the priest</a:t>
            </a:r>
            <a:r>
              <a:rPr lang="en-US" dirty="0">
                <a:latin typeface="Georgia" panose="02040502050405020303" pitchFamily="18" charset="0"/>
              </a:rPr>
              <a:t>, </a:t>
            </a:r>
          </a:p>
          <a:p>
            <a:r>
              <a:rPr lang="en-US" dirty="0">
                <a:latin typeface="Georgia" panose="02040502050405020303" pitchFamily="18" charset="0"/>
              </a:rPr>
              <a:t>and they gave him their support. </a:t>
            </a:r>
          </a:p>
          <a:p>
            <a:r>
              <a:rPr lang="en-US" b="1" baseline="30000" dirty="0">
                <a:latin typeface="Georgia" panose="02040502050405020303" pitchFamily="18" charset="0"/>
              </a:rPr>
              <a:t>8 </a:t>
            </a:r>
            <a:r>
              <a:rPr lang="en-US" dirty="0">
                <a:latin typeface="Georgia" panose="02040502050405020303" pitchFamily="18" charset="0"/>
              </a:rPr>
              <a:t>But Zadok the priest, Benaiah son of Jehoiada, Nathan the prophet, Shimei and Rei and David’s special guard did not join Adonijah.</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46D07543-5B30-CEF1-0606-E0ADFBB2D228}"/>
              </a:ext>
            </a:extLst>
          </p:cNvPr>
          <p:cNvSpPr>
            <a:spLocks noGrp="1"/>
          </p:cNvSpPr>
          <p:nvPr>
            <p:ph type="body" sz="quarter" idx="14"/>
          </p:nvPr>
        </p:nvSpPr>
        <p:spPr/>
        <p:txBody>
          <a:bodyPr>
            <a:normAutofit/>
          </a:bodyPr>
          <a:lstStyle/>
          <a:p>
            <a:r>
              <a:rPr lang="en-US" sz="3200" dirty="0">
                <a:latin typeface="Georgia" panose="02040502050405020303" pitchFamily="18" charset="0"/>
              </a:rPr>
              <a:t>1 Kings 1:7-8 NIV </a:t>
            </a:r>
          </a:p>
        </p:txBody>
      </p:sp>
    </p:spTree>
    <p:extLst>
      <p:ext uri="{BB962C8B-B14F-4D97-AF65-F5344CB8AC3E}">
        <p14:creationId xmlns:p14="http://schemas.microsoft.com/office/powerpoint/2010/main" val="30371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FE95A-E540-D7A5-F01F-B7F5445391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192F5A-D23B-A8B0-CA90-5B463DE96671}"/>
              </a:ext>
            </a:extLst>
          </p:cNvPr>
          <p:cNvSpPr>
            <a:spLocks noGrp="1"/>
          </p:cNvSpPr>
          <p:nvPr>
            <p:ph type="body" sz="quarter" idx="13"/>
          </p:nvPr>
        </p:nvSpPr>
        <p:spPr>
          <a:xfrm>
            <a:off x="526736" y="421372"/>
            <a:ext cx="8160063" cy="3599766"/>
          </a:xfrm>
        </p:spPr>
        <p:txBody>
          <a:bodyPr>
            <a:normAutofit/>
          </a:bodyPr>
          <a:lstStyle/>
          <a:p>
            <a:r>
              <a:rPr lang="en-US" b="1" baseline="30000" dirty="0">
                <a:latin typeface="Georgia" panose="02040502050405020303" pitchFamily="18" charset="0"/>
              </a:rPr>
              <a:t>10 </a:t>
            </a:r>
            <a:r>
              <a:rPr lang="en-US" dirty="0">
                <a:latin typeface="Georgia" panose="02040502050405020303" pitchFamily="18" charset="0"/>
              </a:rPr>
              <a:t>The </a:t>
            </a:r>
            <a:r>
              <a:rPr lang="en-US" cap="small" dirty="0">
                <a:latin typeface="Georgia" panose="02040502050405020303" pitchFamily="18" charset="0"/>
              </a:rPr>
              <a:t>Lord</a:t>
            </a:r>
            <a:r>
              <a:rPr lang="en-US" dirty="0">
                <a:latin typeface="Georgia" panose="02040502050405020303" pitchFamily="18" charset="0"/>
              </a:rPr>
              <a:t> foils the plans of the nations;</a:t>
            </a:r>
            <a:br>
              <a:rPr lang="en-US" dirty="0">
                <a:latin typeface="Georgia" panose="02040502050405020303" pitchFamily="18" charset="0"/>
              </a:rPr>
            </a:br>
            <a:r>
              <a:rPr lang="en-US" dirty="0">
                <a:latin typeface="Georgia" panose="02040502050405020303" pitchFamily="18" charset="0"/>
              </a:rPr>
              <a:t>    he thwarts the purposes of the peoples.</a:t>
            </a:r>
            <a:br>
              <a:rPr lang="en-US" dirty="0">
                <a:latin typeface="Georgia" panose="02040502050405020303" pitchFamily="18" charset="0"/>
              </a:rPr>
            </a:br>
            <a:r>
              <a:rPr lang="en-US" b="1" baseline="30000" dirty="0">
                <a:latin typeface="Georgia" panose="02040502050405020303" pitchFamily="18" charset="0"/>
              </a:rPr>
              <a:t>11 </a:t>
            </a:r>
            <a:r>
              <a:rPr lang="en-US" b="1" dirty="0">
                <a:latin typeface="Georgia" panose="02040502050405020303" pitchFamily="18" charset="0"/>
              </a:rPr>
              <a:t>But the plans of the </a:t>
            </a:r>
            <a:r>
              <a:rPr lang="en-US" b="1" cap="small" dirty="0">
                <a:latin typeface="Georgia" panose="02040502050405020303" pitchFamily="18" charset="0"/>
              </a:rPr>
              <a:t>Lord</a:t>
            </a:r>
            <a:r>
              <a:rPr lang="en-US" b="1" dirty="0">
                <a:latin typeface="Georgia" panose="02040502050405020303" pitchFamily="18" charset="0"/>
              </a:rPr>
              <a:t> stand firm forever,</a:t>
            </a:r>
            <a:br>
              <a:rPr lang="en-US" b="1" dirty="0">
                <a:latin typeface="Georgia" panose="02040502050405020303" pitchFamily="18" charset="0"/>
              </a:rPr>
            </a:br>
            <a:r>
              <a:rPr lang="en-US" b="1" dirty="0">
                <a:latin typeface="Georgia" panose="02040502050405020303" pitchFamily="18" charset="0"/>
              </a:rPr>
              <a:t>    the purposes of his heart through all generations.</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8D79C6D5-41CE-A6E3-A46B-31BF3033221B}"/>
              </a:ext>
            </a:extLst>
          </p:cNvPr>
          <p:cNvSpPr>
            <a:spLocks noGrp="1"/>
          </p:cNvSpPr>
          <p:nvPr>
            <p:ph type="body" sz="quarter" idx="14"/>
          </p:nvPr>
        </p:nvSpPr>
        <p:spPr/>
        <p:txBody>
          <a:bodyPr>
            <a:normAutofit/>
          </a:bodyPr>
          <a:lstStyle/>
          <a:p>
            <a:r>
              <a:rPr lang="en-US" sz="3200" dirty="0">
                <a:latin typeface="Georgia" panose="02040502050405020303" pitchFamily="18" charset="0"/>
              </a:rPr>
              <a:t>Psalm 33:10-11 NIV </a:t>
            </a:r>
          </a:p>
        </p:txBody>
      </p:sp>
    </p:spTree>
    <p:extLst>
      <p:ext uri="{BB962C8B-B14F-4D97-AF65-F5344CB8AC3E}">
        <p14:creationId xmlns:p14="http://schemas.microsoft.com/office/powerpoint/2010/main" val="37957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86913-BD8A-3F84-AB32-455D26CB5E0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86D03F-4651-AF3D-1CE9-3EA78BC679E2}"/>
              </a:ext>
            </a:extLst>
          </p:cNvPr>
          <p:cNvSpPr>
            <a:spLocks noGrp="1"/>
          </p:cNvSpPr>
          <p:nvPr>
            <p:ph type="body" sz="quarter" idx="13"/>
          </p:nvPr>
        </p:nvSpPr>
        <p:spPr>
          <a:xfrm>
            <a:off x="526736" y="421372"/>
            <a:ext cx="8160063" cy="3599766"/>
          </a:xfrm>
        </p:spPr>
        <p:txBody>
          <a:bodyPr>
            <a:normAutofit/>
          </a:bodyPr>
          <a:lstStyle/>
          <a:p>
            <a:r>
              <a:rPr lang="en-US" dirty="0">
                <a:latin typeface="Georgia" panose="02040502050405020303" pitchFamily="18" charset="0"/>
              </a:rPr>
              <a:t>Many are the plans in a person’s heart,</a:t>
            </a:r>
            <a:br>
              <a:rPr lang="en-US" dirty="0">
                <a:latin typeface="Georgia" panose="02040502050405020303" pitchFamily="18" charset="0"/>
              </a:rPr>
            </a:br>
            <a:r>
              <a:rPr lang="en-US" dirty="0">
                <a:latin typeface="Georgia" panose="02040502050405020303" pitchFamily="18" charset="0"/>
              </a:rPr>
              <a:t>    </a:t>
            </a:r>
            <a:r>
              <a:rPr lang="en-US" b="1" dirty="0">
                <a:latin typeface="Georgia" panose="02040502050405020303" pitchFamily="18" charset="0"/>
              </a:rPr>
              <a:t>but it is the </a:t>
            </a:r>
            <a:r>
              <a:rPr lang="en-US" b="1" cap="small" dirty="0">
                <a:latin typeface="Georgia" panose="02040502050405020303" pitchFamily="18" charset="0"/>
              </a:rPr>
              <a:t>Lord</a:t>
            </a:r>
            <a:r>
              <a:rPr lang="en-US" b="1" dirty="0">
                <a:latin typeface="Georgia" panose="02040502050405020303" pitchFamily="18" charset="0"/>
              </a:rPr>
              <a:t>’s purpose </a:t>
            </a:r>
          </a:p>
          <a:p>
            <a:r>
              <a:rPr lang="en-US" b="1" dirty="0">
                <a:latin typeface="Georgia" panose="02040502050405020303" pitchFamily="18" charset="0"/>
              </a:rPr>
              <a:t>that prevails.</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DB37B9F7-3A14-759D-DC39-7BD4D1795FB6}"/>
              </a:ext>
            </a:extLst>
          </p:cNvPr>
          <p:cNvSpPr>
            <a:spLocks noGrp="1"/>
          </p:cNvSpPr>
          <p:nvPr>
            <p:ph type="body" sz="quarter" idx="14"/>
          </p:nvPr>
        </p:nvSpPr>
        <p:spPr/>
        <p:txBody>
          <a:bodyPr>
            <a:normAutofit/>
          </a:bodyPr>
          <a:lstStyle/>
          <a:p>
            <a:r>
              <a:rPr lang="en-US" sz="3200" dirty="0">
                <a:latin typeface="Georgia" panose="02040502050405020303" pitchFamily="18" charset="0"/>
              </a:rPr>
              <a:t>Proverbs 19:21 NIV </a:t>
            </a:r>
          </a:p>
        </p:txBody>
      </p:sp>
    </p:spTree>
    <p:extLst>
      <p:ext uri="{BB962C8B-B14F-4D97-AF65-F5344CB8AC3E}">
        <p14:creationId xmlns:p14="http://schemas.microsoft.com/office/powerpoint/2010/main" val="144878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35AF6-B908-B8EF-6C68-67D998343E0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67BEFA-8A92-31A2-0C7F-2A743D0C9E12}"/>
              </a:ext>
            </a:extLst>
          </p:cNvPr>
          <p:cNvSpPr>
            <a:spLocks noGrp="1"/>
          </p:cNvSpPr>
          <p:nvPr>
            <p:ph type="body" sz="quarter" idx="13"/>
          </p:nvPr>
        </p:nvSpPr>
        <p:spPr>
          <a:xfrm>
            <a:off x="526736" y="421372"/>
            <a:ext cx="8160063" cy="3599766"/>
          </a:xfrm>
        </p:spPr>
        <p:txBody>
          <a:bodyPr>
            <a:normAutofit/>
          </a:bodyPr>
          <a:lstStyle/>
          <a:p>
            <a:r>
              <a:rPr lang="en-US" b="1" baseline="30000" dirty="0">
                <a:latin typeface="Georgia" panose="02040502050405020303" pitchFamily="18" charset="0"/>
              </a:rPr>
              <a:t>21 </a:t>
            </a:r>
            <a:r>
              <a:rPr lang="en-US" dirty="0">
                <a:latin typeface="Georgia" panose="02040502050405020303" pitchFamily="18" charset="0"/>
              </a:rPr>
              <a:t>He changes times and seasons;</a:t>
            </a:r>
            <a:br>
              <a:rPr lang="en-US" dirty="0">
                <a:latin typeface="Georgia" panose="02040502050405020303" pitchFamily="18" charset="0"/>
              </a:rPr>
            </a:br>
            <a:r>
              <a:rPr lang="en-US" dirty="0">
                <a:latin typeface="Georgia" panose="02040502050405020303" pitchFamily="18" charset="0"/>
              </a:rPr>
              <a:t>    he deposes kings and raises up others.</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9D8C82B0-D28C-432B-113C-72DAB5FEA936}"/>
              </a:ext>
            </a:extLst>
          </p:cNvPr>
          <p:cNvSpPr>
            <a:spLocks noGrp="1"/>
          </p:cNvSpPr>
          <p:nvPr>
            <p:ph type="body" sz="quarter" idx="14"/>
          </p:nvPr>
        </p:nvSpPr>
        <p:spPr/>
        <p:txBody>
          <a:bodyPr>
            <a:normAutofit/>
          </a:bodyPr>
          <a:lstStyle/>
          <a:p>
            <a:r>
              <a:rPr lang="en-US" sz="3200" dirty="0">
                <a:latin typeface="Georgia" panose="02040502050405020303" pitchFamily="18" charset="0"/>
              </a:rPr>
              <a:t>Daniel 2:21 NIV </a:t>
            </a:r>
          </a:p>
        </p:txBody>
      </p:sp>
    </p:spTree>
    <p:extLst>
      <p:ext uri="{BB962C8B-B14F-4D97-AF65-F5344CB8AC3E}">
        <p14:creationId xmlns:p14="http://schemas.microsoft.com/office/powerpoint/2010/main" val="372853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FBD52-F448-49AB-EB06-CDC8DBD98D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426569-5153-4DC4-ABB1-9BDC7F83C7FD}"/>
              </a:ext>
            </a:extLst>
          </p:cNvPr>
          <p:cNvSpPr>
            <a:spLocks noGrp="1"/>
          </p:cNvSpPr>
          <p:nvPr>
            <p:ph type="body" sz="quarter" idx="13"/>
          </p:nvPr>
        </p:nvSpPr>
        <p:spPr>
          <a:xfrm>
            <a:off x="526736" y="421372"/>
            <a:ext cx="8160063" cy="3599766"/>
          </a:xfrm>
        </p:spPr>
        <p:txBody>
          <a:bodyPr>
            <a:normAutofit fontScale="92500"/>
          </a:bodyPr>
          <a:lstStyle/>
          <a:p>
            <a:r>
              <a:rPr lang="en-US" b="1" baseline="30000" dirty="0">
                <a:latin typeface="Georgia" panose="02040502050405020303" pitchFamily="18" charset="0"/>
              </a:rPr>
              <a:t>9 </a:t>
            </a:r>
            <a:r>
              <a:rPr lang="en-US" dirty="0">
                <a:latin typeface="Georgia" panose="02040502050405020303" pitchFamily="18" charset="0"/>
              </a:rPr>
              <a:t>But you will have a son who will be a man of peace and rest, and I will give him rest from all his enemies on every side. </a:t>
            </a:r>
            <a:r>
              <a:rPr lang="en-US" b="1" dirty="0">
                <a:latin typeface="Georgia" panose="02040502050405020303" pitchFamily="18" charset="0"/>
              </a:rPr>
              <a:t>His name will be Solomon, and I will grant Israel peace and quiet during his reign. </a:t>
            </a:r>
            <a:r>
              <a:rPr lang="en-US" b="1" baseline="30000" dirty="0">
                <a:latin typeface="Georgia" panose="02040502050405020303" pitchFamily="18" charset="0"/>
              </a:rPr>
              <a:t>10 </a:t>
            </a:r>
            <a:r>
              <a:rPr lang="en-US" dirty="0">
                <a:latin typeface="Georgia" panose="02040502050405020303" pitchFamily="18" charset="0"/>
              </a:rPr>
              <a:t>He is the one who will build a house for my Name. He will be my son, and I will be his father. </a:t>
            </a:r>
            <a:r>
              <a:rPr lang="en-US" b="1" dirty="0">
                <a:latin typeface="Georgia" panose="02040502050405020303" pitchFamily="18" charset="0"/>
              </a:rPr>
              <a:t>And I will establish the throne of his kingdom over Israel forever</a:t>
            </a:r>
            <a:r>
              <a:rPr lang="en-US" dirty="0">
                <a:latin typeface="Georgia" panose="02040502050405020303" pitchFamily="18" charset="0"/>
              </a:rPr>
              <a:t>.’</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6B3E1161-6FE4-9595-9A3B-97B3B3455DEE}"/>
              </a:ext>
            </a:extLst>
          </p:cNvPr>
          <p:cNvSpPr>
            <a:spLocks noGrp="1"/>
          </p:cNvSpPr>
          <p:nvPr>
            <p:ph type="body" sz="quarter" idx="14"/>
          </p:nvPr>
        </p:nvSpPr>
        <p:spPr/>
        <p:txBody>
          <a:bodyPr>
            <a:normAutofit/>
          </a:bodyPr>
          <a:lstStyle/>
          <a:p>
            <a:r>
              <a:rPr lang="en-US" sz="3200" dirty="0">
                <a:latin typeface="Georgia" panose="02040502050405020303" pitchFamily="18" charset="0"/>
              </a:rPr>
              <a:t>1 Chronicles 22:9-10 NIV </a:t>
            </a:r>
          </a:p>
        </p:txBody>
      </p:sp>
    </p:spTree>
    <p:extLst>
      <p:ext uri="{BB962C8B-B14F-4D97-AF65-F5344CB8AC3E}">
        <p14:creationId xmlns:p14="http://schemas.microsoft.com/office/powerpoint/2010/main" val="320998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5383D-875D-4D42-4C0F-F1A8562D06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3B4C33-835A-76D2-9449-9652CF8B64C4}"/>
              </a:ext>
            </a:extLst>
          </p:cNvPr>
          <p:cNvSpPr>
            <a:spLocks noGrp="1"/>
          </p:cNvSpPr>
          <p:nvPr>
            <p:ph type="body" sz="quarter" idx="13"/>
          </p:nvPr>
        </p:nvSpPr>
        <p:spPr>
          <a:xfrm>
            <a:off x="526736" y="421372"/>
            <a:ext cx="8160063" cy="3599766"/>
          </a:xfrm>
        </p:spPr>
        <p:txBody>
          <a:bodyPr>
            <a:normAutofit/>
          </a:bodyPr>
          <a:lstStyle/>
          <a:p>
            <a:r>
              <a:rPr lang="en-US" b="1" baseline="30000" dirty="0">
                <a:latin typeface="Georgia" panose="02040502050405020303" pitchFamily="18" charset="0"/>
              </a:rPr>
              <a:t>5 </a:t>
            </a:r>
            <a:r>
              <a:rPr lang="en-US" dirty="0">
                <a:latin typeface="Georgia" panose="02040502050405020303" pitchFamily="18" charset="0"/>
              </a:rPr>
              <a:t>Of all my sons—and the </a:t>
            </a:r>
            <a:r>
              <a:rPr lang="en-US" cap="small" dirty="0">
                <a:latin typeface="Georgia" panose="02040502050405020303" pitchFamily="18" charset="0"/>
              </a:rPr>
              <a:t>Lord</a:t>
            </a:r>
            <a:r>
              <a:rPr lang="en-US" dirty="0">
                <a:latin typeface="Georgia" panose="02040502050405020303" pitchFamily="18" charset="0"/>
              </a:rPr>
              <a:t> has given me many—</a:t>
            </a:r>
            <a:r>
              <a:rPr lang="en-US" b="1" dirty="0">
                <a:latin typeface="Georgia" panose="02040502050405020303" pitchFamily="18" charset="0"/>
              </a:rPr>
              <a:t>he has chosen my son Solomon </a:t>
            </a:r>
          </a:p>
          <a:p>
            <a:r>
              <a:rPr lang="en-US" dirty="0">
                <a:latin typeface="Georgia" panose="02040502050405020303" pitchFamily="18" charset="0"/>
              </a:rPr>
              <a:t>to sit on the throne of the kingdom of the </a:t>
            </a:r>
            <a:r>
              <a:rPr lang="en-US" cap="small" dirty="0">
                <a:latin typeface="Georgia" panose="02040502050405020303" pitchFamily="18" charset="0"/>
              </a:rPr>
              <a:t>Lord</a:t>
            </a:r>
            <a:r>
              <a:rPr lang="en-US" dirty="0">
                <a:latin typeface="Georgia" panose="02040502050405020303" pitchFamily="18" charset="0"/>
              </a:rPr>
              <a:t> over Israel.</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355FA3A2-7747-D2EB-2892-6512D9F8FD19}"/>
              </a:ext>
            </a:extLst>
          </p:cNvPr>
          <p:cNvSpPr>
            <a:spLocks noGrp="1"/>
          </p:cNvSpPr>
          <p:nvPr>
            <p:ph type="body" sz="quarter" idx="14"/>
          </p:nvPr>
        </p:nvSpPr>
        <p:spPr/>
        <p:txBody>
          <a:bodyPr>
            <a:normAutofit/>
          </a:bodyPr>
          <a:lstStyle/>
          <a:p>
            <a:r>
              <a:rPr lang="en-US" sz="3200" dirty="0">
                <a:latin typeface="Georgia" panose="02040502050405020303" pitchFamily="18" charset="0"/>
              </a:rPr>
              <a:t>1 Chronicles 28:5 NIV </a:t>
            </a:r>
          </a:p>
        </p:txBody>
      </p:sp>
    </p:spTree>
    <p:extLst>
      <p:ext uri="{BB962C8B-B14F-4D97-AF65-F5344CB8AC3E}">
        <p14:creationId xmlns:p14="http://schemas.microsoft.com/office/powerpoint/2010/main" val="359844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2C8DD-A9F5-662D-1C98-F13A9EC59D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5033E5A-6A20-1C92-62B0-7975052DDB03}"/>
              </a:ext>
            </a:extLst>
          </p:cNvPr>
          <p:cNvSpPr>
            <a:spLocks noGrp="1"/>
          </p:cNvSpPr>
          <p:nvPr>
            <p:ph type="body" sz="quarter" idx="10"/>
          </p:nvPr>
        </p:nvSpPr>
        <p:spPr>
          <a:xfrm>
            <a:off x="468313" y="1029395"/>
            <a:ext cx="8211824" cy="1320698"/>
          </a:xfrm>
        </p:spPr>
        <p:txBody>
          <a:bodyPr>
            <a:normAutofit lnSpcReduction="10000"/>
          </a:bodyPr>
          <a:lstStyle/>
          <a:p>
            <a:r>
              <a:rPr lang="en-US" sz="4000" dirty="0">
                <a:latin typeface="Georgia" panose="02040502050405020303" pitchFamily="18" charset="0"/>
              </a:rPr>
              <a:t>The King That </a:t>
            </a:r>
          </a:p>
          <a:p>
            <a:r>
              <a:rPr lang="en-US" sz="4000" dirty="0">
                <a:latin typeface="Georgia" panose="02040502050405020303" pitchFamily="18" charset="0"/>
              </a:rPr>
              <a:t>God Establishes</a:t>
            </a:r>
            <a:endParaRPr lang="en-US" sz="4000" dirty="0">
              <a:effectLst>
                <a:outerShdw blurRad="38100" dist="38100" dir="2700000" algn="tl">
                  <a:srgbClr val="000000">
                    <a:alpha val="43137"/>
                  </a:srgbClr>
                </a:outerShdw>
              </a:effectLst>
              <a:latin typeface="Georgia" panose="02040502050405020303" pitchFamily="18" charset="0"/>
            </a:endParaRPr>
          </a:p>
        </p:txBody>
      </p:sp>
      <p:sp>
        <p:nvSpPr>
          <p:cNvPr id="6" name="Title 5">
            <a:extLst>
              <a:ext uri="{FF2B5EF4-FFF2-40B4-BE49-F238E27FC236}">
                <a16:creationId xmlns:a16="http://schemas.microsoft.com/office/drawing/2014/main" id="{1C26D637-67EE-CC23-15B6-3D5AF87A0674}"/>
              </a:ext>
            </a:extLst>
          </p:cNvPr>
          <p:cNvSpPr>
            <a:spLocks noGrp="1"/>
          </p:cNvSpPr>
          <p:nvPr>
            <p:ph type="title"/>
          </p:nvPr>
        </p:nvSpPr>
        <p:spPr>
          <a:xfrm>
            <a:off x="2580906" y="3907122"/>
            <a:ext cx="3982188" cy="1236378"/>
          </a:xfrm>
        </p:spPr>
        <p:txBody>
          <a:bodyPr/>
          <a:lstStyle/>
          <a:p>
            <a:r>
              <a:rPr lang="en-US" dirty="0">
                <a:gradFill>
                  <a:gsLst>
                    <a:gs pos="34000">
                      <a:srgbClr val="E5CE8F"/>
                    </a:gs>
                    <a:gs pos="7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Amasis MT Pro Black" panose="02040A04050005020304" pitchFamily="18" charset="0"/>
              </a:rPr>
              <a:t>The Throne Belongs to God</a:t>
            </a:r>
            <a:endParaRPr lang="en-US" dirty="0"/>
          </a:p>
        </p:txBody>
      </p:sp>
    </p:spTree>
    <p:extLst>
      <p:ext uri="{BB962C8B-B14F-4D97-AF65-F5344CB8AC3E}">
        <p14:creationId xmlns:p14="http://schemas.microsoft.com/office/powerpoint/2010/main" val="139951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346" y="1037792"/>
            <a:ext cx="4547492" cy="2540082"/>
          </a:xfrm>
        </p:spPr>
        <p:txBody>
          <a:bodyPr/>
          <a:lstStyle/>
          <a:p>
            <a:r>
              <a:rPr lang="en-US" dirty="0">
                <a:gradFill>
                  <a:gsLst>
                    <a:gs pos="34000">
                      <a:srgbClr val="E5CE8F"/>
                    </a:gs>
                    <a:gs pos="7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Amasis MT Pro Black" panose="02040A04050005020304" pitchFamily="18" charset="0"/>
              </a:rPr>
              <a:t>The Throne Belongs to God</a:t>
            </a:r>
          </a:p>
        </p:txBody>
      </p:sp>
      <p:sp>
        <p:nvSpPr>
          <p:cNvPr id="4" name="Text Placeholder 3"/>
          <p:cNvSpPr>
            <a:spLocks noGrp="1"/>
          </p:cNvSpPr>
          <p:nvPr>
            <p:ph type="body" sz="quarter" idx="11"/>
          </p:nvPr>
        </p:nvSpPr>
        <p:spPr>
          <a:xfrm>
            <a:off x="6093620" y="4340107"/>
            <a:ext cx="2764632" cy="390525"/>
          </a:xfrm>
        </p:spPr>
        <p:txBody>
          <a:bodyPr>
            <a:noAutofit/>
          </a:bodyPr>
          <a:lstStyle/>
          <a:p>
            <a:r>
              <a:rPr lang="en-US" sz="2000" dirty="0">
                <a:latin typeface="Amasis MT Pro Black" panose="02040A04050005020304" pitchFamily="18" charset="0"/>
              </a:rPr>
              <a:t>1 Kings 1:5-10 NIV </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92AF7-A62B-2B53-A29B-3731371F4D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6C28FF-2D3D-CA00-4F89-ED480F374CFF}"/>
              </a:ext>
            </a:extLst>
          </p:cNvPr>
          <p:cNvSpPr>
            <a:spLocks noGrp="1"/>
          </p:cNvSpPr>
          <p:nvPr>
            <p:ph type="body" sz="quarter" idx="13"/>
          </p:nvPr>
        </p:nvSpPr>
        <p:spPr>
          <a:xfrm>
            <a:off x="526736" y="421372"/>
            <a:ext cx="8160063" cy="3744228"/>
          </a:xfrm>
        </p:spPr>
        <p:txBody>
          <a:bodyPr>
            <a:normAutofit fontScale="92500" lnSpcReduction="10000"/>
          </a:bodyPr>
          <a:lstStyle/>
          <a:p>
            <a:r>
              <a:rPr lang="en-US" b="1" baseline="30000" dirty="0">
                <a:latin typeface="Georgia" panose="02040502050405020303" pitchFamily="18" charset="0"/>
              </a:rPr>
              <a:t>29 </a:t>
            </a:r>
            <a:r>
              <a:rPr lang="en-US" dirty="0">
                <a:latin typeface="Georgia" panose="02040502050405020303" pitchFamily="18" charset="0"/>
              </a:rPr>
              <a:t>The king then took an oath: </a:t>
            </a:r>
          </a:p>
          <a:p>
            <a:r>
              <a:rPr lang="en-US" dirty="0">
                <a:latin typeface="Georgia" panose="02040502050405020303" pitchFamily="18" charset="0"/>
              </a:rPr>
              <a:t>“As surely as the </a:t>
            </a:r>
            <a:r>
              <a:rPr lang="en-US" cap="small" dirty="0">
                <a:latin typeface="Georgia" panose="02040502050405020303" pitchFamily="18" charset="0"/>
              </a:rPr>
              <a:t>Lord</a:t>
            </a:r>
            <a:r>
              <a:rPr lang="en-US" dirty="0">
                <a:latin typeface="Georgia" panose="02040502050405020303" pitchFamily="18" charset="0"/>
              </a:rPr>
              <a:t> lives, who has delivered me out of every trouble, </a:t>
            </a:r>
            <a:r>
              <a:rPr lang="en-US" b="1" baseline="30000" dirty="0">
                <a:latin typeface="Georgia" panose="02040502050405020303" pitchFamily="18" charset="0"/>
              </a:rPr>
              <a:t>30 </a:t>
            </a:r>
            <a:r>
              <a:rPr lang="en-US" dirty="0">
                <a:latin typeface="Georgia" panose="02040502050405020303" pitchFamily="18" charset="0"/>
              </a:rPr>
              <a:t>I will surely carry out this very day what I swore to you by the </a:t>
            </a:r>
            <a:r>
              <a:rPr lang="en-US" cap="small" dirty="0">
                <a:latin typeface="Georgia" panose="02040502050405020303" pitchFamily="18" charset="0"/>
              </a:rPr>
              <a:t>Lord</a:t>
            </a:r>
            <a:r>
              <a:rPr lang="en-US" dirty="0">
                <a:latin typeface="Georgia" panose="02040502050405020303" pitchFamily="18" charset="0"/>
              </a:rPr>
              <a:t>, the God of Israel: </a:t>
            </a:r>
          </a:p>
          <a:p>
            <a:r>
              <a:rPr lang="en-US" b="1" dirty="0">
                <a:latin typeface="Georgia" panose="02040502050405020303" pitchFamily="18" charset="0"/>
              </a:rPr>
              <a:t>Solomon your son shall be king </a:t>
            </a:r>
          </a:p>
          <a:p>
            <a:r>
              <a:rPr lang="en-US" b="1" dirty="0">
                <a:latin typeface="Georgia" panose="02040502050405020303" pitchFamily="18" charset="0"/>
              </a:rPr>
              <a:t>after me,</a:t>
            </a:r>
            <a:r>
              <a:rPr lang="en-US" dirty="0">
                <a:latin typeface="Georgia" panose="02040502050405020303" pitchFamily="18" charset="0"/>
              </a:rPr>
              <a:t> </a:t>
            </a:r>
          </a:p>
          <a:p>
            <a:r>
              <a:rPr lang="en-US" dirty="0">
                <a:latin typeface="Georgia" panose="02040502050405020303" pitchFamily="18" charset="0"/>
              </a:rPr>
              <a:t>and he will sit on my throne in my place.”</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F7FA4149-EFE9-518E-0746-EB1E509900AC}"/>
              </a:ext>
            </a:extLst>
          </p:cNvPr>
          <p:cNvSpPr>
            <a:spLocks noGrp="1"/>
          </p:cNvSpPr>
          <p:nvPr>
            <p:ph type="body" sz="quarter" idx="14"/>
          </p:nvPr>
        </p:nvSpPr>
        <p:spPr/>
        <p:txBody>
          <a:bodyPr>
            <a:normAutofit/>
          </a:bodyPr>
          <a:lstStyle/>
          <a:p>
            <a:r>
              <a:rPr lang="en-US" sz="3200" dirty="0">
                <a:latin typeface="Georgia" panose="02040502050405020303" pitchFamily="18" charset="0"/>
              </a:rPr>
              <a:t>1 Chronicles 28:29-30 NIV </a:t>
            </a:r>
          </a:p>
        </p:txBody>
      </p:sp>
    </p:spTree>
    <p:extLst>
      <p:ext uri="{BB962C8B-B14F-4D97-AF65-F5344CB8AC3E}">
        <p14:creationId xmlns:p14="http://schemas.microsoft.com/office/powerpoint/2010/main" val="168185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73737-C4F8-CE8E-D366-2D5D331E79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26F6EE-489A-9E3A-EE7D-BC8EA990CA01}"/>
              </a:ext>
            </a:extLst>
          </p:cNvPr>
          <p:cNvSpPr>
            <a:spLocks noGrp="1"/>
          </p:cNvSpPr>
          <p:nvPr>
            <p:ph type="body" sz="quarter" idx="13"/>
          </p:nvPr>
        </p:nvSpPr>
        <p:spPr>
          <a:xfrm>
            <a:off x="526736" y="379672"/>
            <a:ext cx="8160063" cy="3641466"/>
          </a:xfrm>
        </p:spPr>
        <p:txBody>
          <a:bodyPr>
            <a:normAutofit/>
          </a:bodyPr>
          <a:lstStyle/>
          <a:p>
            <a:r>
              <a:rPr lang="en-US" b="1" baseline="30000" dirty="0">
                <a:latin typeface="Georgia" panose="02040502050405020303" pitchFamily="18" charset="0"/>
              </a:rPr>
              <a:t>34 </a:t>
            </a:r>
            <a:r>
              <a:rPr lang="en-US" dirty="0">
                <a:latin typeface="Georgia" panose="02040502050405020303" pitchFamily="18" charset="0"/>
              </a:rPr>
              <a:t>There have Zadok the priest and Nathan the prophet anoint him king over Israel. Blow the trumpet and shout, </a:t>
            </a:r>
          </a:p>
          <a:p>
            <a:r>
              <a:rPr lang="en-US" b="1" dirty="0">
                <a:latin typeface="Georgia" panose="02040502050405020303" pitchFamily="18" charset="0"/>
              </a:rPr>
              <a:t>‘Long live King Solomon!’ </a:t>
            </a:r>
          </a:p>
          <a:p>
            <a:r>
              <a:rPr lang="en-US" b="1" baseline="30000" dirty="0">
                <a:latin typeface="Georgia" panose="02040502050405020303" pitchFamily="18" charset="0"/>
              </a:rPr>
              <a:t>35 </a:t>
            </a:r>
            <a:r>
              <a:rPr lang="en-US" dirty="0">
                <a:latin typeface="Georgia" panose="02040502050405020303" pitchFamily="18" charset="0"/>
              </a:rPr>
              <a:t>Then you are to go up with him, and he is to come and sit on my throne and reign in my place.</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64B8412A-FFEE-A685-7C4C-15BE5881C74D}"/>
              </a:ext>
            </a:extLst>
          </p:cNvPr>
          <p:cNvSpPr>
            <a:spLocks noGrp="1"/>
          </p:cNvSpPr>
          <p:nvPr>
            <p:ph type="body" sz="quarter" idx="14"/>
          </p:nvPr>
        </p:nvSpPr>
        <p:spPr/>
        <p:txBody>
          <a:bodyPr>
            <a:normAutofit/>
          </a:bodyPr>
          <a:lstStyle/>
          <a:p>
            <a:r>
              <a:rPr lang="en-US" sz="3200" dirty="0">
                <a:latin typeface="Georgia" panose="02040502050405020303" pitchFamily="18" charset="0"/>
              </a:rPr>
              <a:t>1 Chronicles 28:34-35 NIV </a:t>
            </a:r>
          </a:p>
        </p:txBody>
      </p:sp>
    </p:spTree>
    <p:extLst>
      <p:ext uri="{BB962C8B-B14F-4D97-AF65-F5344CB8AC3E}">
        <p14:creationId xmlns:p14="http://schemas.microsoft.com/office/powerpoint/2010/main" val="167534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3775-0EA2-0AD2-4FA7-9DAACDBC9B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6A8B98-181C-36E6-6E12-C10689D41ACE}"/>
              </a:ext>
            </a:extLst>
          </p:cNvPr>
          <p:cNvSpPr>
            <a:spLocks noGrp="1"/>
          </p:cNvSpPr>
          <p:nvPr>
            <p:ph type="body" sz="quarter" idx="13"/>
          </p:nvPr>
        </p:nvSpPr>
        <p:spPr>
          <a:xfrm>
            <a:off x="526736" y="379672"/>
            <a:ext cx="8160063" cy="3641466"/>
          </a:xfrm>
        </p:spPr>
        <p:txBody>
          <a:bodyPr>
            <a:normAutofit/>
          </a:bodyPr>
          <a:lstStyle/>
          <a:p>
            <a:r>
              <a:rPr lang="en-US" b="1" baseline="30000" dirty="0">
                <a:latin typeface="Georgia" panose="02040502050405020303" pitchFamily="18" charset="0"/>
              </a:rPr>
              <a:t>6 </a:t>
            </a:r>
            <a:r>
              <a:rPr lang="en-US" dirty="0">
                <a:latin typeface="Georgia" panose="02040502050405020303" pitchFamily="18" charset="0"/>
              </a:rPr>
              <a:t>No one from the east or the west</a:t>
            </a:r>
            <a:br>
              <a:rPr lang="en-US" dirty="0">
                <a:latin typeface="Georgia" panose="02040502050405020303" pitchFamily="18" charset="0"/>
              </a:rPr>
            </a:br>
            <a:r>
              <a:rPr lang="en-US" dirty="0">
                <a:latin typeface="Georgia" panose="02040502050405020303" pitchFamily="18" charset="0"/>
              </a:rPr>
              <a:t>    or from the desert can exalt themselves.</a:t>
            </a:r>
            <a:br>
              <a:rPr lang="en-US" dirty="0">
                <a:latin typeface="Georgia" panose="02040502050405020303" pitchFamily="18" charset="0"/>
              </a:rPr>
            </a:br>
            <a:r>
              <a:rPr lang="en-US" b="1" baseline="30000" dirty="0">
                <a:latin typeface="Georgia" panose="02040502050405020303" pitchFamily="18" charset="0"/>
              </a:rPr>
              <a:t>7 </a:t>
            </a:r>
            <a:r>
              <a:rPr lang="en-US" dirty="0">
                <a:latin typeface="Georgia" panose="02040502050405020303" pitchFamily="18" charset="0"/>
              </a:rPr>
              <a:t>It is God who judges:</a:t>
            </a:r>
            <a:br>
              <a:rPr lang="en-US" dirty="0">
                <a:latin typeface="Georgia" panose="02040502050405020303" pitchFamily="18" charset="0"/>
              </a:rPr>
            </a:br>
            <a:r>
              <a:rPr lang="en-US" dirty="0">
                <a:latin typeface="Georgia" panose="02040502050405020303" pitchFamily="18" charset="0"/>
              </a:rPr>
              <a:t>   </a:t>
            </a:r>
            <a:r>
              <a:rPr lang="en-US" b="1" dirty="0">
                <a:latin typeface="Georgia" panose="02040502050405020303" pitchFamily="18" charset="0"/>
              </a:rPr>
              <a:t> He brings one down, </a:t>
            </a:r>
          </a:p>
          <a:p>
            <a:r>
              <a:rPr lang="en-US" b="1" dirty="0">
                <a:latin typeface="Georgia" panose="02040502050405020303" pitchFamily="18" charset="0"/>
              </a:rPr>
              <a:t>he exalts another.</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0BA7F8D2-9FD9-B770-EFFC-02F1B980FFE9}"/>
              </a:ext>
            </a:extLst>
          </p:cNvPr>
          <p:cNvSpPr>
            <a:spLocks noGrp="1"/>
          </p:cNvSpPr>
          <p:nvPr>
            <p:ph type="body" sz="quarter" idx="14"/>
          </p:nvPr>
        </p:nvSpPr>
        <p:spPr/>
        <p:txBody>
          <a:bodyPr>
            <a:normAutofit/>
          </a:bodyPr>
          <a:lstStyle/>
          <a:p>
            <a:r>
              <a:rPr lang="en-US" sz="3200" dirty="0">
                <a:latin typeface="Georgia" panose="02040502050405020303" pitchFamily="18" charset="0"/>
              </a:rPr>
              <a:t>Psalm 75:6-7 NIV </a:t>
            </a:r>
          </a:p>
        </p:txBody>
      </p:sp>
    </p:spTree>
    <p:extLst>
      <p:ext uri="{BB962C8B-B14F-4D97-AF65-F5344CB8AC3E}">
        <p14:creationId xmlns:p14="http://schemas.microsoft.com/office/powerpoint/2010/main" val="88188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FA005-4EFF-B750-02ED-8EFCA553F8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3F105B-9314-4A7D-73B3-C021DD2F9724}"/>
              </a:ext>
            </a:extLst>
          </p:cNvPr>
          <p:cNvSpPr>
            <a:spLocks noGrp="1"/>
          </p:cNvSpPr>
          <p:nvPr>
            <p:ph type="body" sz="quarter" idx="13"/>
          </p:nvPr>
        </p:nvSpPr>
        <p:spPr>
          <a:xfrm>
            <a:off x="526736" y="379672"/>
            <a:ext cx="8160063" cy="3641466"/>
          </a:xfrm>
        </p:spPr>
        <p:txBody>
          <a:bodyPr>
            <a:normAutofit fontScale="92500" lnSpcReduction="10000"/>
          </a:bodyPr>
          <a:lstStyle/>
          <a:p>
            <a:r>
              <a:rPr lang="en-US" b="1" baseline="30000" dirty="0">
                <a:latin typeface="Georgia" panose="02040502050405020303" pitchFamily="18" charset="0"/>
              </a:rPr>
              <a:t>8 </a:t>
            </a:r>
            <a:r>
              <a:rPr lang="en-US" dirty="0">
                <a:latin typeface="Georgia" panose="02040502050405020303" pitchFamily="18" charset="0"/>
              </a:rPr>
              <a:t>And being found in appearance as a man,</a:t>
            </a:r>
            <a:br>
              <a:rPr lang="en-US" dirty="0">
                <a:latin typeface="Georgia" panose="02040502050405020303" pitchFamily="18" charset="0"/>
              </a:rPr>
            </a:br>
            <a:r>
              <a:rPr lang="en-US" dirty="0">
                <a:latin typeface="Georgia" panose="02040502050405020303" pitchFamily="18" charset="0"/>
              </a:rPr>
              <a:t>    </a:t>
            </a:r>
            <a:r>
              <a:rPr lang="en-US" b="1" dirty="0">
                <a:latin typeface="Georgia" panose="02040502050405020303" pitchFamily="18" charset="0"/>
              </a:rPr>
              <a:t>he humbled himself</a:t>
            </a:r>
            <a:br>
              <a:rPr lang="en-US" dirty="0">
                <a:latin typeface="Georgia" panose="02040502050405020303" pitchFamily="18" charset="0"/>
              </a:rPr>
            </a:br>
            <a:r>
              <a:rPr lang="en-US" dirty="0">
                <a:latin typeface="Georgia" panose="02040502050405020303" pitchFamily="18" charset="0"/>
              </a:rPr>
              <a:t>    by becoming obedient to death—</a:t>
            </a:r>
            <a:br>
              <a:rPr lang="en-US" dirty="0">
                <a:latin typeface="Georgia" panose="02040502050405020303" pitchFamily="18" charset="0"/>
              </a:rPr>
            </a:br>
            <a:r>
              <a:rPr lang="en-US" dirty="0">
                <a:latin typeface="Georgia" panose="02040502050405020303" pitchFamily="18" charset="0"/>
              </a:rPr>
              <a:t>        even death on a cross!</a:t>
            </a:r>
          </a:p>
          <a:p>
            <a:r>
              <a:rPr lang="en-US" b="1" baseline="30000" dirty="0">
                <a:latin typeface="Georgia" panose="02040502050405020303" pitchFamily="18" charset="0"/>
              </a:rPr>
              <a:t>9 </a:t>
            </a:r>
            <a:r>
              <a:rPr lang="en-US" b="1" dirty="0">
                <a:latin typeface="Georgia" panose="02040502050405020303" pitchFamily="18" charset="0"/>
              </a:rPr>
              <a:t>Therefore God exalted him </a:t>
            </a:r>
          </a:p>
          <a:p>
            <a:r>
              <a:rPr lang="en-US" b="1" dirty="0">
                <a:latin typeface="Georgia" panose="02040502050405020303" pitchFamily="18" charset="0"/>
              </a:rPr>
              <a:t>to the highest place</a:t>
            </a:r>
            <a:br>
              <a:rPr lang="en-US" dirty="0">
                <a:latin typeface="Georgia" panose="02040502050405020303" pitchFamily="18" charset="0"/>
              </a:rPr>
            </a:br>
            <a:r>
              <a:rPr lang="en-US" dirty="0">
                <a:latin typeface="Georgia" panose="02040502050405020303" pitchFamily="18" charset="0"/>
              </a:rPr>
              <a:t>    and gave him the name that is </a:t>
            </a:r>
          </a:p>
          <a:p>
            <a:r>
              <a:rPr lang="en-US" dirty="0">
                <a:latin typeface="Georgia" panose="02040502050405020303" pitchFamily="18" charset="0"/>
              </a:rPr>
              <a:t>above every name,</a:t>
            </a:r>
          </a:p>
        </p:txBody>
      </p:sp>
      <p:sp>
        <p:nvSpPr>
          <p:cNvPr id="5" name="Text Placeholder 4">
            <a:extLst>
              <a:ext uri="{FF2B5EF4-FFF2-40B4-BE49-F238E27FC236}">
                <a16:creationId xmlns:a16="http://schemas.microsoft.com/office/drawing/2014/main" id="{358E1FF3-28A8-0E47-46D1-0584D44A3A15}"/>
              </a:ext>
            </a:extLst>
          </p:cNvPr>
          <p:cNvSpPr>
            <a:spLocks noGrp="1"/>
          </p:cNvSpPr>
          <p:nvPr>
            <p:ph type="body" sz="quarter" idx="14"/>
          </p:nvPr>
        </p:nvSpPr>
        <p:spPr/>
        <p:txBody>
          <a:bodyPr>
            <a:normAutofit/>
          </a:bodyPr>
          <a:lstStyle/>
          <a:p>
            <a:r>
              <a:rPr lang="en-US" sz="3200" dirty="0">
                <a:latin typeface="Georgia" panose="02040502050405020303" pitchFamily="18" charset="0"/>
              </a:rPr>
              <a:t>Philippians 2:8-9 NIV </a:t>
            </a:r>
          </a:p>
        </p:txBody>
      </p:sp>
    </p:spTree>
    <p:extLst>
      <p:ext uri="{BB962C8B-B14F-4D97-AF65-F5344CB8AC3E}">
        <p14:creationId xmlns:p14="http://schemas.microsoft.com/office/powerpoint/2010/main" val="188967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22230E-7FCF-0ED6-82A8-5C9F5183D531}"/>
              </a:ext>
            </a:extLst>
          </p:cNvPr>
          <p:cNvSpPr>
            <a:spLocks noGrp="1"/>
          </p:cNvSpPr>
          <p:nvPr>
            <p:ph type="body" sz="quarter" idx="13"/>
          </p:nvPr>
        </p:nvSpPr>
        <p:spPr/>
        <p:txBody>
          <a:bodyPr/>
          <a:lstStyle/>
          <a:p>
            <a:r>
              <a:rPr lang="en-US" dirty="0">
                <a:latin typeface="Georgia" panose="02040502050405020303" pitchFamily="18" charset="0"/>
              </a:rPr>
              <a:t>Conclusion:</a:t>
            </a:r>
          </a:p>
          <a:p>
            <a:r>
              <a:rPr lang="en-US" dirty="0">
                <a:latin typeface="Georgia" panose="02040502050405020303" pitchFamily="18" charset="0"/>
              </a:rPr>
              <a:t>Our responsibility is not to exalt ourselves, but to humble ourselves before Him, trusting that He is faithful to accomplish His purposes in His way and in His time. The God who raises up and brings low is still on the throne, </a:t>
            </a:r>
          </a:p>
          <a:p>
            <a:r>
              <a:rPr lang="en-US" dirty="0">
                <a:latin typeface="Georgia" panose="02040502050405020303" pitchFamily="18" charset="0"/>
              </a:rPr>
              <a:t>and those who trust Him </a:t>
            </a:r>
          </a:p>
          <a:p>
            <a:r>
              <a:rPr lang="en-US" dirty="0">
                <a:latin typeface="Georgia" panose="02040502050405020303" pitchFamily="18" charset="0"/>
              </a:rPr>
              <a:t>will never find His plans lacking.</a:t>
            </a:r>
          </a:p>
        </p:txBody>
      </p:sp>
    </p:spTree>
    <p:extLst>
      <p:ext uri="{BB962C8B-B14F-4D97-AF65-F5344CB8AC3E}">
        <p14:creationId xmlns:p14="http://schemas.microsoft.com/office/powerpoint/2010/main" val="665762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3A540283-1008-FFB4-05DD-A381D92F52C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FCBD-3F02-26A2-32AB-FCC5A7A611F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40AD3EE-1758-7305-9A65-7D7DF5EE0EF5}"/>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16DD9428-341D-47AC-2105-41831BC21A2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400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baseline="30000" dirty="0">
                <a:latin typeface="Georgia" panose="02040502050405020303" pitchFamily="18" charset="0"/>
              </a:rPr>
              <a:t>5 </a:t>
            </a:r>
            <a:r>
              <a:rPr lang="en-US" dirty="0">
                <a:latin typeface="Georgia" panose="02040502050405020303" pitchFamily="18" charset="0"/>
              </a:rPr>
              <a:t>Now Adonijah, whose mother was Haggith, put himself forward and said, </a:t>
            </a:r>
          </a:p>
          <a:p>
            <a:r>
              <a:rPr lang="en-US" b="1" dirty="0">
                <a:effectLst>
                  <a:outerShdw blurRad="38100" dist="38100" dir="2700000" algn="tl">
                    <a:srgbClr val="000000">
                      <a:alpha val="43137"/>
                    </a:srgbClr>
                  </a:outerShdw>
                </a:effectLst>
                <a:latin typeface="Georgia" panose="02040502050405020303" pitchFamily="18" charset="0"/>
              </a:rPr>
              <a:t>“I will be king.” </a:t>
            </a:r>
          </a:p>
        </p:txBody>
      </p:sp>
      <p:sp>
        <p:nvSpPr>
          <p:cNvPr id="5" name="Text Placeholder 4"/>
          <p:cNvSpPr>
            <a:spLocks noGrp="1"/>
          </p:cNvSpPr>
          <p:nvPr>
            <p:ph type="body" sz="quarter" idx="14"/>
          </p:nvPr>
        </p:nvSpPr>
        <p:spPr/>
        <p:txBody>
          <a:bodyPr>
            <a:normAutofit/>
          </a:bodyPr>
          <a:lstStyle/>
          <a:p>
            <a:r>
              <a:rPr lang="en-US" sz="3200" dirty="0">
                <a:latin typeface="Georgia" panose="02040502050405020303" pitchFamily="18" charset="0"/>
              </a:rPr>
              <a:t>1 Kings 1:5-10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CD0DB-603E-7AA0-6281-AD3C61A0EE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7CBDFB-A437-1C2E-F8FA-4F2D0041F9E5}"/>
              </a:ext>
            </a:extLst>
          </p:cNvPr>
          <p:cNvSpPr>
            <a:spLocks noGrp="1"/>
          </p:cNvSpPr>
          <p:nvPr>
            <p:ph type="body" sz="quarter" idx="13"/>
          </p:nvPr>
        </p:nvSpPr>
        <p:spPr/>
        <p:txBody>
          <a:bodyPr/>
          <a:lstStyle/>
          <a:p>
            <a:r>
              <a:rPr lang="en-US" dirty="0">
                <a:latin typeface="Georgia" panose="02040502050405020303" pitchFamily="18" charset="0"/>
              </a:rPr>
              <a:t>So he got chariots and horses</a:t>
            </a:r>
            <a:r>
              <a:rPr lang="en-US" baseline="30000" dirty="0">
                <a:latin typeface="Georgia" panose="02040502050405020303" pitchFamily="18" charset="0"/>
              </a:rPr>
              <a:t> </a:t>
            </a:r>
            <a:r>
              <a:rPr lang="en-US" dirty="0">
                <a:latin typeface="Georgia" panose="02040502050405020303" pitchFamily="18" charset="0"/>
              </a:rPr>
              <a:t>ready, with fifty men to run ahead of him. </a:t>
            </a:r>
          </a:p>
          <a:p>
            <a:r>
              <a:rPr lang="en-US" b="1" baseline="30000" dirty="0">
                <a:latin typeface="Georgia" panose="02040502050405020303" pitchFamily="18" charset="0"/>
              </a:rPr>
              <a:t>6 </a:t>
            </a:r>
            <a:r>
              <a:rPr lang="en-US" dirty="0">
                <a:latin typeface="Georgia" panose="02040502050405020303" pitchFamily="18" charset="0"/>
              </a:rPr>
              <a:t>(His father had never rebuked him by asking, “Why do you behave as you do?” </a:t>
            </a:r>
          </a:p>
          <a:p>
            <a:r>
              <a:rPr lang="en-US" dirty="0">
                <a:latin typeface="Georgia" panose="02040502050405020303" pitchFamily="18" charset="0"/>
              </a:rPr>
              <a:t>He was also very handsome and </a:t>
            </a:r>
          </a:p>
          <a:p>
            <a:r>
              <a:rPr lang="en-US" dirty="0">
                <a:latin typeface="Georgia" panose="02040502050405020303" pitchFamily="18" charset="0"/>
              </a:rPr>
              <a:t>was born next after Absalom.)</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775BF61A-0690-85BF-D5F8-DD73FE3A6796}"/>
              </a:ext>
            </a:extLst>
          </p:cNvPr>
          <p:cNvSpPr>
            <a:spLocks noGrp="1"/>
          </p:cNvSpPr>
          <p:nvPr>
            <p:ph type="body" sz="quarter" idx="14"/>
          </p:nvPr>
        </p:nvSpPr>
        <p:spPr/>
        <p:txBody>
          <a:bodyPr>
            <a:normAutofit/>
          </a:bodyPr>
          <a:lstStyle/>
          <a:p>
            <a:r>
              <a:rPr lang="en-US" sz="3200" dirty="0">
                <a:latin typeface="Georgia" panose="02040502050405020303" pitchFamily="18" charset="0"/>
              </a:rPr>
              <a:t>1 Kings 1:5-10 NIV </a:t>
            </a:r>
          </a:p>
        </p:txBody>
      </p:sp>
    </p:spTree>
    <p:extLst>
      <p:ext uri="{BB962C8B-B14F-4D97-AF65-F5344CB8AC3E}">
        <p14:creationId xmlns:p14="http://schemas.microsoft.com/office/powerpoint/2010/main" val="219584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E11EF-F9A8-65C4-16F8-CBA192D94F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F99D19-D51E-73B1-29FE-CD18383984FD}"/>
              </a:ext>
            </a:extLst>
          </p:cNvPr>
          <p:cNvSpPr>
            <a:spLocks noGrp="1"/>
          </p:cNvSpPr>
          <p:nvPr>
            <p:ph type="body" sz="quarter" idx="13"/>
          </p:nvPr>
        </p:nvSpPr>
        <p:spPr>
          <a:xfrm>
            <a:off x="526736" y="421372"/>
            <a:ext cx="8160063" cy="3599766"/>
          </a:xfrm>
        </p:spPr>
        <p:txBody>
          <a:bodyPr>
            <a:normAutofit/>
          </a:bodyPr>
          <a:lstStyle/>
          <a:p>
            <a:r>
              <a:rPr lang="en-US" b="1" baseline="30000" dirty="0">
                <a:latin typeface="Georgia" panose="02040502050405020303" pitchFamily="18" charset="0"/>
              </a:rPr>
              <a:t>7 </a:t>
            </a:r>
            <a:r>
              <a:rPr lang="en-US" dirty="0">
                <a:latin typeface="Georgia" panose="02040502050405020303" pitchFamily="18" charset="0"/>
              </a:rPr>
              <a:t>Adonijah conferred with Joab son of Zeruiah and with Abiathar the priest, </a:t>
            </a:r>
          </a:p>
          <a:p>
            <a:r>
              <a:rPr lang="en-US" dirty="0">
                <a:latin typeface="Georgia" panose="02040502050405020303" pitchFamily="18" charset="0"/>
              </a:rPr>
              <a:t>and they gave him their support. </a:t>
            </a:r>
          </a:p>
          <a:p>
            <a:r>
              <a:rPr lang="en-US" b="1" baseline="30000" dirty="0">
                <a:latin typeface="Georgia" panose="02040502050405020303" pitchFamily="18" charset="0"/>
              </a:rPr>
              <a:t>8 </a:t>
            </a:r>
            <a:r>
              <a:rPr lang="en-US" dirty="0">
                <a:latin typeface="Georgia" panose="02040502050405020303" pitchFamily="18" charset="0"/>
              </a:rPr>
              <a:t>But Zadok the priest, Benaiah son of Jehoiada, Nathan the prophet, Shimei and Rei and David’s special guard did not join Adonijah.</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E47FC9B9-6159-82D3-0422-BA075142DE00}"/>
              </a:ext>
            </a:extLst>
          </p:cNvPr>
          <p:cNvSpPr>
            <a:spLocks noGrp="1"/>
          </p:cNvSpPr>
          <p:nvPr>
            <p:ph type="body" sz="quarter" idx="14"/>
          </p:nvPr>
        </p:nvSpPr>
        <p:spPr/>
        <p:txBody>
          <a:bodyPr>
            <a:normAutofit/>
          </a:bodyPr>
          <a:lstStyle/>
          <a:p>
            <a:r>
              <a:rPr lang="en-US" sz="3200" dirty="0">
                <a:latin typeface="Georgia" panose="02040502050405020303" pitchFamily="18" charset="0"/>
              </a:rPr>
              <a:t>1 Kings 1:5-10 NIV </a:t>
            </a:r>
          </a:p>
        </p:txBody>
      </p:sp>
    </p:spTree>
    <p:extLst>
      <p:ext uri="{BB962C8B-B14F-4D97-AF65-F5344CB8AC3E}">
        <p14:creationId xmlns:p14="http://schemas.microsoft.com/office/powerpoint/2010/main" val="7616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9A672-C2CF-D444-F2D6-DC8669D991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33C475-367C-8DEE-4FE4-3AC63B37EAD9}"/>
              </a:ext>
            </a:extLst>
          </p:cNvPr>
          <p:cNvSpPr>
            <a:spLocks noGrp="1"/>
          </p:cNvSpPr>
          <p:nvPr>
            <p:ph type="body" sz="quarter" idx="13"/>
          </p:nvPr>
        </p:nvSpPr>
        <p:spPr>
          <a:xfrm>
            <a:off x="526736" y="421372"/>
            <a:ext cx="8160063" cy="3744228"/>
          </a:xfrm>
        </p:spPr>
        <p:txBody>
          <a:bodyPr>
            <a:normAutofit/>
          </a:bodyPr>
          <a:lstStyle/>
          <a:p>
            <a:r>
              <a:rPr lang="en-US" b="1" baseline="30000" dirty="0">
                <a:latin typeface="Georgia" panose="02040502050405020303" pitchFamily="18" charset="0"/>
              </a:rPr>
              <a:t>9 </a:t>
            </a:r>
            <a:r>
              <a:rPr lang="en-US" dirty="0">
                <a:latin typeface="Georgia" panose="02040502050405020303" pitchFamily="18" charset="0"/>
              </a:rPr>
              <a:t>Adonijah then sacrificed sheep, cattle and fattened calves at the Stone of Zoheleth near En Rogel. He invited all his brothers, the king’s sons, and all the royal officials of Judah, </a:t>
            </a:r>
          </a:p>
          <a:p>
            <a:r>
              <a:rPr lang="en-US" b="1" baseline="30000" dirty="0">
                <a:latin typeface="Georgia" panose="02040502050405020303" pitchFamily="18" charset="0"/>
              </a:rPr>
              <a:t>10 </a:t>
            </a:r>
            <a:r>
              <a:rPr lang="en-US" b="1" dirty="0">
                <a:latin typeface="Georgia" panose="02040502050405020303" pitchFamily="18" charset="0"/>
              </a:rPr>
              <a:t>but he did not invite Nathan the prophet or Benaiah or the special guard or his brother Solomon.</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F12D9BFF-41D0-13A2-D02F-75BD07E83ACF}"/>
              </a:ext>
            </a:extLst>
          </p:cNvPr>
          <p:cNvSpPr>
            <a:spLocks noGrp="1"/>
          </p:cNvSpPr>
          <p:nvPr>
            <p:ph type="body" sz="quarter" idx="14"/>
          </p:nvPr>
        </p:nvSpPr>
        <p:spPr/>
        <p:txBody>
          <a:bodyPr>
            <a:normAutofit/>
          </a:bodyPr>
          <a:lstStyle/>
          <a:p>
            <a:r>
              <a:rPr lang="en-US" sz="3200" dirty="0">
                <a:latin typeface="Georgia" panose="02040502050405020303" pitchFamily="18" charset="0"/>
              </a:rPr>
              <a:t>1 Kings 1:5-10 NIV </a:t>
            </a:r>
          </a:p>
        </p:txBody>
      </p:sp>
    </p:spTree>
    <p:extLst>
      <p:ext uri="{BB962C8B-B14F-4D97-AF65-F5344CB8AC3E}">
        <p14:creationId xmlns:p14="http://schemas.microsoft.com/office/powerpoint/2010/main" val="212667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A1A744-9388-9ABA-95C2-2236955D6684}"/>
              </a:ext>
            </a:extLst>
          </p:cNvPr>
          <p:cNvSpPr>
            <a:spLocks noGrp="1"/>
          </p:cNvSpPr>
          <p:nvPr>
            <p:ph type="body" sz="quarter" idx="10"/>
          </p:nvPr>
        </p:nvSpPr>
        <p:spPr>
          <a:xfrm>
            <a:off x="468313" y="1029395"/>
            <a:ext cx="8211824" cy="1320698"/>
          </a:xfrm>
        </p:spPr>
        <p:txBody>
          <a:bodyPr>
            <a:normAutofit lnSpcReduction="10000"/>
          </a:bodyPr>
          <a:lstStyle/>
          <a:p>
            <a:r>
              <a:rPr lang="en-US" sz="4000" dirty="0">
                <a:effectLst>
                  <a:outerShdw blurRad="38100" dist="38100" dir="2700000" algn="tl">
                    <a:srgbClr val="000000">
                      <a:alpha val="43137"/>
                    </a:srgbClr>
                  </a:outerShdw>
                </a:effectLst>
                <a:latin typeface="Georgia" panose="02040502050405020303" pitchFamily="18" charset="0"/>
              </a:rPr>
              <a:t>The Heart That </a:t>
            </a:r>
          </a:p>
          <a:p>
            <a:r>
              <a:rPr lang="en-US" sz="4000" dirty="0">
                <a:effectLst>
                  <a:outerShdw blurRad="38100" dist="38100" dir="2700000" algn="tl">
                    <a:srgbClr val="000000">
                      <a:alpha val="43137"/>
                    </a:srgbClr>
                  </a:outerShdw>
                </a:effectLst>
                <a:latin typeface="Georgia" panose="02040502050405020303" pitchFamily="18" charset="0"/>
              </a:rPr>
              <a:t>Exalts Itself</a:t>
            </a:r>
          </a:p>
        </p:txBody>
      </p:sp>
      <p:sp>
        <p:nvSpPr>
          <p:cNvPr id="6" name="Title 5">
            <a:extLst>
              <a:ext uri="{FF2B5EF4-FFF2-40B4-BE49-F238E27FC236}">
                <a16:creationId xmlns:a16="http://schemas.microsoft.com/office/drawing/2014/main" id="{4F1FC86E-0A33-14F9-AD98-3FC9C0D49B4C}"/>
              </a:ext>
            </a:extLst>
          </p:cNvPr>
          <p:cNvSpPr>
            <a:spLocks noGrp="1"/>
          </p:cNvSpPr>
          <p:nvPr>
            <p:ph type="title"/>
          </p:nvPr>
        </p:nvSpPr>
        <p:spPr>
          <a:xfrm>
            <a:off x="2580906" y="3907122"/>
            <a:ext cx="3982188" cy="1236378"/>
          </a:xfrm>
        </p:spPr>
        <p:txBody>
          <a:bodyPr/>
          <a:lstStyle/>
          <a:p>
            <a:r>
              <a:rPr lang="en-US" dirty="0">
                <a:gradFill>
                  <a:gsLst>
                    <a:gs pos="34000">
                      <a:srgbClr val="E5CE8F"/>
                    </a:gs>
                    <a:gs pos="7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Amasis MT Pro Black" panose="02040A04050005020304" pitchFamily="18" charset="0"/>
              </a:rPr>
              <a:t>The Throne Belongs to God</a:t>
            </a:r>
            <a:endParaRPr lang="en-US" dirty="0"/>
          </a:p>
        </p:txBody>
      </p:sp>
    </p:spTree>
    <p:extLst>
      <p:ext uri="{BB962C8B-B14F-4D97-AF65-F5344CB8AC3E}">
        <p14:creationId xmlns:p14="http://schemas.microsoft.com/office/powerpoint/2010/main" val="140548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59E0-8353-357E-F412-1F5B1FFCDA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DA9B41-19C6-4615-CB2A-4D0F37E64C73}"/>
              </a:ext>
            </a:extLst>
          </p:cNvPr>
          <p:cNvSpPr>
            <a:spLocks noGrp="1"/>
          </p:cNvSpPr>
          <p:nvPr>
            <p:ph type="body" sz="quarter" idx="13"/>
          </p:nvPr>
        </p:nvSpPr>
        <p:spPr/>
        <p:txBody>
          <a:bodyPr/>
          <a:lstStyle/>
          <a:p>
            <a:r>
              <a:rPr lang="en-US" b="1" baseline="30000" dirty="0">
                <a:latin typeface="Georgia" panose="02040502050405020303" pitchFamily="18" charset="0"/>
              </a:rPr>
              <a:t>5 </a:t>
            </a:r>
            <a:r>
              <a:rPr lang="en-US" dirty="0">
                <a:latin typeface="Georgia" panose="02040502050405020303" pitchFamily="18" charset="0"/>
              </a:rPr>
              <a:t>Now Adonijah, whose mother was Haggith, put himself forward and said, </a:t>
            </a:r>
          </a:p>
          <a:p>
            <a:r>
              <a:rPr lang="en-US" b="1" dirty="0">
                <a:effectLst>
                  <a:outerShdw blurRad="38100" dist="38100" dir="2700000" algn="tl">
                    <a:srgbClr val="000000">
                      <a:alpha val="43137"/>
                    </a:srgbClr>
                  </a:outerShdw>
                </a:effectLst>
                <a:latin typeface="Georgia" panose="02040502050405020303" pitchFamily="18" charset="0"/>
              </a:rPr>
              <a:t>“I will be king.” </a:t>
            </a:r>
          </a:p>
        </p:txBody>
      </p:sp>
      <p:sp>
        <p:nvSpPr>
          <p:cNvPr id="5" name="Text Placeholder 4">
            <a:extLst>
              <a:ext uri="{FF2B5EF4-FFF2-40B4-BE49-F238E27FC236}">
                <a16:creationId xmlns:a16="http://schemas.microsoft.com/office/drawing/2014/main" id="{6F8A04DF-C3CB-15A5-AE05-EA167AC9CB2C}"/>
              </a:ext>
            </a:extLst>
          </p:cNvPr>
          <p:cNvSpPr>
            <a:spLocks noGrp="1"/>
          </p:cNvSpPr>
          <p:nvPr>
            <p:ph type="body" sz="quarter" idx="14"/>
          </p:nvPr>
        </p:nvSpPr>
        <p:spPr/>
        <p:txBody>
          <a:bodyPr>
            <a:normAutofit/>
          </a:bodyPr>
          <a:lstStyle/>
          <a:p>
            <a:r>
              <a:rPr lang="en-US" sz="3200" dirty="0">
                <a:latin typeface="Georgia" panose="02040502050405020303" pitchFamily="18" charset="0"/>
              </a:rPr>
              <a:t>1 Kings 1:5 NIV </a:t>
            </a:r>
          </a:p>
        </p:txBody>
      </p:sp>
    </p:spTree>
    <p:extLst>
      <p:ext uri="{BB962C8B-B14F-4D97-AF65-F5344CB8AC3E}">
        <p14:creationId xmlns:p14="http://schemas.microsoft.com/office/powerpoint/2010/main" val="226722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F1E4-E617-5D47-DA43-F55A6446B5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740E26-063D-93F6-6EAE-88DD67071422}"/>
              </a:ext>
            </a:extLst>
          </p:cNvPr>
          <p:cNvSpPr>
            <a:spLocks noGrp="1"/>
          </p:cNvSpPr>
          <p:nvPr>
            <p:ph type="body" sz="quarter" idx="13"/>
          </p:nvPr>
        </p:nvSpPr>
        <p:spPr>
          <a:xfrm>
            <a:off x="526736" y="421372"/>
            <a:ext cx="8160063" cy="3599766"/>
          </a:xfrm>
        </p:spPr>
        <p:txBody>
          <a:bodyPr>
            <a:normAutofit fontScale="92500" lnSpcReduction="10000"/>
          </a:bodyPr>
          <a:lstStyle/>
          <a:p>
            <a:r>
              <a:rPr lang="en-US" b="1" baseline="30000" dirty="0">
                <a:latin typeface="Georgia" panose="02040502050405020303" pitchFamily="18" charset="0"/>
              </a:rPr>
              <a:t>12 </a:t>
            </a:r>
            <a:r>
              <a:rPr lang="en-US" dirty="0">
                <a:latin typeface="Georgia" panose="02040502050405020303" pitchFamily="18" charset="0"/>
              </a:rPr>
              <a:t>How you have fallen from heaven,</a:t>
            </a:r>
            <a:br>
              <a:rPr lang="en-US" dirty="0">
                <a:latin typeface="Georgia" panose="02040502050405020303" pitchFamily="18" charset="0"/>
              </a:rPr>
            </a:br>
            <a:r>
              <a:rPr lang="en-US" dirty="0">
                <a:latin typeface="Georgia" panose="02040502050405020303" pitchFamily="18" charset="0"/>
              </a:rPr>
              <a:t>    morning star, son of the dawn!</a:t>
            </a:r>
            <a:br>
              <a:rPr lang="en-US" dirty="0">
                <a:latin typeface="Georgia" panose="02040502050405020303" pitchFamily="18" charset="0"/>
              </a:rPr>
            </a:br>
            <a:r>
              <a:rPr lang="en-US" dirty="0">
                <a:latin typeface="Georgia" panose="02040502050405020303" pitchFamily="18" charset="0"/>
              </a:rPr>
              <a:t>You have been cast down to the earth,</a:t>
            </a:r>
            <a:br>
              <a:rPr lang="en-US" dirty="0">
                <a:latin typeface="Georgia" panose="02040502050405020303" pitchFamily="18" charset="0"/>
              </a:rPr>
            </a:br>
            <a:r>
              <a:rPr lang="en-US" dirty="0">
                <a:latin typeface="Georgia" panose="02040502050405020303" pitchFamily="18" charset="0"/>
              </a:rPr>
              <a:t>    you who once laid low the nations!</a:t>
            </a:r>
            <a:br>
              <a:rPr lang="en-US" dirty="0">
                <a:latin typeface="Georgia" panose="02040502050405020303" pitchFamily="18" charset="0"/>
              </a:rPr>
            </a:br>
            <a:r>
              <a:rPr lang="en-US" b="1" baseline="30000" dirty="0">
                <a:latin typeface="Georgia" panose="02040502050405020303" pitchFamily="18" charset="0"/>
              </a:rPr>
              <a:t>13 </a:t>
            </a:r>
            <a:r>
              <a:rPr lang="en-US" dirty="0">
                <a:latin typeface="Georgia" panose="02040502050405020303" pitchFamily="18" charset="0"/>
              </a:rPr>
              <a:t>You said in your heart,</a:t>
            </a:r>
            <a:br>
              <a:rPr lang="en-US" dirty="0">
                <a:latin typeface="Georgia" panose="02040502050405020303" pitchFamily="18" charset="0"/>
              </a:rPr>
            </a:br>
            <a:r>
              <a:rPr lang="en-US" dirty="0">
                <a:latin typeface="Georgia" panose="02040502050405020303" pitchFamily="18" charset="0"/>
              </a:rPr>
              <a:t>    “I will ascend to the heavens;</a:t>
            </a:r>
            <a:br>
              <a:rPr lang="en-US" dirty="0">
                <a:latin typeface="Georgia" panose="02040502050405020303" pitchFamily="18" charset="0"/>
              </a:rPr>
            </a:br>
            <a:r>
              <a:rPr lang="en-US" b="1" dirty="0">
                <a:latin typeface="Georgia" panose="02040502050405020303" pitchFamily="18" charset="0"/>
              </a:rPr>
              <a:t>I will raise my throne</a:t>
            </a:r>
            <a:br>
              <a:rPr lang="en-US" b="1" dirty="0">
                <a:latin typeface="Georgia" panose="02040502050405020303" pitchFamily="18" charset="0"/>
              </a:rPr>
            </a:br>
            <a:r>
              <a:rPr lang="en-US" b="1" dirty="0">
                <a:latin typeface="Georgia" panose="02040502050405020303" pitchFamily="18" charset="0"/>
              </a:rPr>
              <a:t>    above the stars of God;</a:t>
            </a:r>
            <a:br>
              <a:rPr lang="en-US" b="1" dirty="0">
                <a:latin typeface="Georgia" panose="02040502050405020303" pitchFamily="18" charset="0"/>
              </a:rPr>
            </a:br>
            <a:r>
              <a:rPr lang="en-US" dirty="0">
                <a:latin typeface="Georgia" panose="02040502050405020303" pitchFamily="18" charset="0"/>
              </a:rPr>
              <a:t>I will sit enthroned on the mount of assembly,</a:t>
            </a:r>
            <a:endParaRPr lang="en-US" b="1" dirty="0">
              <a:effectLst>
                <a:outerShdw blurRad="38100" dist="38100" dir="2700000" algn="tl">
                  <a:srgbClr val="000000">
                    <a:alpha val="43137"/>
                  </a:srgbClr>
                </a:outerShdw>
              </a:effectLst>
              <a:latin typeface="Georgia" panose="02040502050405020303" pitchFamily="18" charset="0"/>
            </a:endParaRPr>
          </a:p>
        </p:txBody>
      </p:sp>
      <p:sp>
        <p:nvSpPr>
          <p:cNvPr id="5" name="Text Placeholder 4">
            <a:extLst>
              <a:ext uri="{FF2B5EF4-FFF2-40B4-BE49-F238E27FC236}">
                <a16:creationId xmlns:a16="http://schemas.microsoft.com/office/drawing/2014/main" id="{BFB54AFA-8414-6284-A9FA-CF4A2F559D5A}"/>
              </a:ext>
            </a:extLst>
          </p:cNvPr>
          <p:cNvSpPr>
            <a:spLocks noGrp="1"/>
          </p:cNvSpPr>
          <p:nvPr>
            <p:ph type="body" sz="quarter" idx="14"/>
          </p:nvPr>
        </p:nvSpPr>
        <p:spPr/>
        <p:txBody>
          <a:bodyPr>
            <a:normAutofit/>
          </a:bodyPr>
          <a:lstStyle/>
          <a:p>
            <a:r>
              <a:rPr lang="en-US" sz="3200" dirty="0">
                <a:latin typeface="Georgia" panose="02040502050405020303" pitchFamily="18" charset="0"/>
              </a:rPr>
              <a:t>Isaiah 14:12-13 NIV </a:t>
            </a:r>
          </a:p>
        </p:txBody>
      </p:sp>
    </p:spTree>
    <p:extLst>
      <p:ext uri="{BB962C8B-B14F-4D97-AF65-F5344CB8AC3E}">
        <p14:creationId xmlns:p14="http://schemas.microsoft.com/office/powerpoint/2010/main" val="8579063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353</TotalTime>
  <Words>973</Words>
  <Application>Microsoft Office PowerPoint</Application>
  <PresentationFormat>On-screen Show (16:9)</PresentationFormat>
  <Paragraphs>79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Amasis MT Pro Black</vt:lpstr>
      <vt:lpstr>Arial</vt:lpstr>
      <vt:lpstr>Georgia</vt:lpstr>
      <vt:lpstr>Trebuchet MS</vt:lpstr>
      <vt:lpstr>Default</vt:lpstr>
      <vt:lpstr>PowerPoint Presentation</vt:lpstr>
      <vt:lpstr>The Throne Belongs to God</vt:lpstr>
      <vt:lpstr>PowerPoint Presentation</vt:lpstr>
      <vt:lpstr>PowerPoint Presentation</vt:lpstr>
      <vt:lpstr>PowerPoint Presentation</vt:lpstr>
      <vt:lpstr>PowerPoint Presentation</vt:lpstr>
      <vt:lpstr>The Throne Belongs to God</vt:lpstr>
      <vt:lpstr>PowerPoint Presentation</vt:lpstr>
      <vt:lpstr>PowerPoint Presentation</vt:lpstr>
      <vt:lpstr>PowerPoint Presentation</vt:lpstr>
      <vt:lpstr>PowerPoint Presentation</vt:lpstr>
      <vt:lpstr>The Throne Belongs to God</vt:lpstr>
      <vt:lpstr>PowerPoint Presentation</vt:lpstr>
      <vt:lpstr>PowerPoint Presentation</vt:lpstr>
      <vt:lpstr>PowerPoint Presentation</vt:lpstr>
      <vt:lpstr>PowerPoint Presentation</vt:lpstr>
      <vt:lpstr>PowerPoint Presentation</vt:lpstr>
      <vt:lpstr>PowerPoint Presentation</vt:lpstr>
      <vt:lpstr>The Throne Belongs to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21</cp:revision>
  <dcterms:created xsi:type="dcterms:W3CDTF">2014-03-26T14:03:34Z</dcterms:created>
  <dcterms:modified xsi:type="dcterms:W3CDTF">2026-07-10T22:11:28Z</dcterms:modified>
</cp:coreProperties>
</file>