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4" r:id="rId5"/>
    <p:sldId id="265" r:id="rId6"/>
    <p:sldId id="266" r:id="rId7"/>
    <p:sldId id="267" r:id="rId8"/>
    <p:sldId id="268" r:id="rId9"/>
    <p:sldId id="269" r:id="rId10"/>
    <p:sldId id="270" r:id="rId11"/>
    <p:sldId id="271" r:id="rId12"/>
    <p:sldId id="272" r:id="rId13"/>
    <p:sldId id="262" r:id="rId14"/>
    <p:sldId id="276" r:id="rId15"/>
    <p:sldId id="277" r:id="rId16"/>
    <p:sldId id="287" r:id="rId17"/>
    <p:sldId id="273" r:id="rId18"/>
    <p:sldId id="278" r:id="rId19"/>
    <p:sldId id="280" r:id="rId20"/>
    <p:sldId id="281" r:id="rId21"/>
    <p:sldId id="274" r:id="rId22"/>
    <p:sldId id="279" r:id="rId23"/>
    <p:sldId id="286" r:id="rId24"/>
    <p:sldId id="284" r:id="rId25"/>
    <p:sldId id="283" r:id="rId26"/>
    <p:sldId id="285" r:id="rId27"/>
    <p:sldId id="263" r:id="rId28"/>
    <p:sldId id="275"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2637"/>
    <a:srgbClr val="E77B0F"/>
    <a:srgbClr val="B19685"/>
    <a:srgbClr val="F39B43"/>
    <a:srgbClr val="F6B572"/>
    <a:srgbClr val="FEE7B1"/>
    <a:srgbClr val="D5A889"/>
    <a:srgbClr val="F5E2D1"/>
    <a:srgbClr val="E7B9C6"/>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24" d="100"/>
          <a:sy n="124" d="100"/>
        </p:scale>
        <p:origin x="786" y="33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055075" y="3335888"/>
            <a:ext cx="3114642" cy="217031"/>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055075" y="3335888"/>
            <a:ext cx="3114642" cy="217031"/>
          </a:xfrm>
        </p:spPr>
        <p:txBody>
          <a:bodyPr>
            <a:normAutofit/>
          </a:bodyPr>
          <a:lstStyle>
            <a:lvl1pPr>
              <a:defRPr sz="1600"/>
            </a:lvl1pPr>
          </a:lstStyle>
          <a:p>
            <a:pPr lvl="0"/>
            <a:r>
              <a:rPr lang="en-US" dirty="0"/>
              <a:t>Add Your Subtitle</a:t>
            </a:r>
          </a:p>
        </p:txBody>
      </p:sp>
      <p:sp>
        <p:nvSpPr>
          <p:cNvPr id="6" name="Title 1"/>
          <p:cNvSpPr>
            <a:spLocks noGrp="1"/>
          </p:cNvSpPr>
          <p:nvPr>
            <p:ph type="title" hasCustomPrompt="1"/>
          </p:nvPr>
        </p:nvSpPr>
        <p:spPr>
          <a:xfrm>
            <a:off x="2949871" y="1511197"/>
            <a:ext cx="5296909" cy="1639811"/>
          </a:xfrm>
        </p:spPr>
        <p:txBody>
          <a:bodyPr>
            <a:normAutofit/>
          </a:bodyPr>
          <a:lstStyle>
            <a:lvl1pPr>
              <a:defRPr sz="32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6192" y="353686"/>
            <a:ext cx="8213945" cy="329569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6192" y="353686"/>
            <a:ext cx="8213945" cy="329569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466192" y="353686"/>
            <a:ext cx="8213945" cy="329569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7145601" y="3962876"/>
            <a:ext cx="1631673" cy="586795"/>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1" y="361723"/>
            <a:ext cx="8222669" cy="352077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466191" y="4165826"/>
            <a:ext cx="8222671" cy="624994"/>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1" y="337608"/>
            <a:ext cx="8214631" cy="4453212"/>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4C2637"/>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5E2D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5E2D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5E2D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5E2D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5E2D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C79E7-D856-D456-4DAB-A7BEEF0B215F}"/>
              </a:ext>
            </a:extLst>
          </p:cNvPr>
          <p:cNvSpPr>
            <a:spLocks noGrp="1"/>
          </p:cNvSpPr>
          <p:nvPr>
            <p:ph type="body" sz="quarter" idx="13"/>
          </p:nvPr>
        </p:nvSpPr>
        <p:spPr/>
        <p:txBody>
          <a:bodyPr/>
          <a:lstStyle/>
          <a:p>
            <a:endParaRPr lang="en-US"/>
          </a:p>
        </p:txBody>
      </p:sp>
      <p:pic>
        <p:nvPicPr>
          <p:cNvPr id="6" name="Picture 5" descr="A blue rectangle with white text&#10;&#10;AI-generated content may be incorrect.">
            <a:extLst>
              <a:ext uri="{FF2B5EF4-FFF2-40B4-BE49-F238E27FC236}">
                <a16:creationId xmlns:a16="http://schemas.microsoft.com/office/drawing/2014/main" id="{B70DE767-0DC1-592C-2B5E-93070A61D96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332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E5F23-C0D4-B9BE-796D-ED7BD017B4E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BB462D1-F916-D8B5-0E7C-C69F4D980082}"/>
              </a:ext>
            </a:extLst>
          </p:cNvPr>
          <p:cNvSpPr>
            <a:spLocks noGrp="1"/>
          </p:cNvSpPr>
          <p:nvPr>
            <p:ph type="body" sz="quarter" idx="13"/>
          </p:nvPr>
        </p:nvSpPr>
        <p:spPr>
          <a:xfrm>
            <a:off x="466191" y="361722"/>
            <a:ext cx="8222669" cy="3804103"/>
          </a:xfrm>
        </p:spPr>
        <p:txBody>
          <a:bodyPr>
            <a:normAutofit/>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10 They disciplined us for a little while as they thought best;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but God disciplines us for our good, </a:t>
            </a:r>
          </a:p>
          <a:p>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in order that we may share</a:t>
            </a:r>
          </a:p>
          <a:p>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 in his holiness. </a:t>
            </a:r>
          </a:p>
        </p:txBody>
      </p:sp>
      <p:sp>
        <p:nvSpPr>
          <p:cNvPr id="4" name="Text Placeholder 3">
            <a:extLst>
              <a:ext uri="{FF2B5EF4-FFF2-40B4-BE49-F238E27FC236}">
                <a16:creationId xmlns:a16="http://schemas.microsoft.com/office/drawing/2014/main" id="{640B0428-88BD-E64E-A86D-C8BCF38A1DAC}"/>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12:1-13 NIV </a:t>
            </a:r>
          </a:p>
        </p:txBody>
      </p:sp>
    </p:spTree>
    <p:extLst>
      <p:ext uri="{BB962C8B-B14F-4D97-AF65-F5344CB8AC3E}">
        <p14:creationId xmlns:p14="http://schemas.microsoft.com/office/powerpoint/2010/main" val="204451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21283-47D7-BF06-3F96-BC993F035E9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AF1F3FC-6FBF-7E72-BC4B-668A7D847ACE}"/>
              </a:ext>
            </a:extLst>
          </p:cNvPr>
          <p:cNvSpPr>
            <a:spLocks noGrp="1"/>
          </p:cNvSpPr>
          <p:nvPr>
            <p:ph type="body" sz="quarter" idx="13"/>
          </p:nvPr>
        </p:nvSpPr>
        <p:spPr>
          <a:xfrm>
            <a:off x="466191" y="361722"/>
            <a:ext cx="8222669" cy="3804103"/>
          </a:xfrm>
        </p:spPr>
        <p:txBody>
          <a:bodyPr>
            <a:normAutofit/>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 11 No discipline seems pleasant at the time, but painful. </a:t>
            </a:r>
          </a:p>
          <a:p>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Later on, however, it produces a harvest of righteousness and peace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for those who have been trained by it.</a:t>
            </a:r>
            <a:endParaRPr lang="en-US" sz="3200" b="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4" name="Text Placeholder 3">
            <a:extLst>
              <a:ext uri="{FF2B5EF4-FFF2-40B4-BE49-F238E27FC236}">
                <a16:creationId xmlns:a16="http://schemas.microsoft.com/office/drawing/2014/main" id="{3CF8B8DD-41C1-381D-727B-DD5FA4468ECF}"/>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12:1-13 NIV </a:t>
            </a:r>
          </a:p>
        </p:txBody>
      </p:sp>
    </p:spTree>
    <p:extLst>
      <p:ext uri="{BB962C8B-B14F-4D97-AF65-F5344CB8AC3E}">
        <p14:creationId xmlns:p14="http://schemas.microsoft.com/office/powerpoint/2010/main" val="2255975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07A37-7DB0-4BD3-8AFA-010733806C3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DCB9274-4283-E2C8-A8F3-67A8EBF946C7}"/>
              </a:ext>
            </a:extLst>
          </p:cNvPr>
          <p:cNvSpPr>
            <a:spLocks noGrp="1"/>
          </p:cNvSpPr>
          <p:nvPr>
            <p:ph type="body" sz="quarter" idx="13"/>
          </p:nvPr>
        </p:nvSpPr>
        <p:spPr>
          <a:xfrm>
            <a:off x="466191" y="361722"/>
            <a:ext cx="8222669" cy="3804103"/>
          </a:xfrm>
        </p:spPr>
        <p:txBody>
          <a:bodyPr>
            <a:normAutofit/>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 12 Therefore, strengthen your feeble arms and weak knees.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13 Make level paths for your feet, </a:t>
            </a:r>
            <a:endParaRPr lang="en-US" sz="3200" b="1"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4" name="Text Placeholder 3">
            <a:extLst>
              <a:ext uri="{FF2B5EF4-FFF2-40B4-BE49-F238E27FC236}">
                <a16:creationId xmlns:a16="http://schemas.microsoft.com/office/drawing/2014/main" id="{A575181E-842F-D09A-865D-DB8057EB3F18}"/>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12:1-13 NIV </a:t>
            </a:r>
          </a:p>
        </p:txBody>
      </p:sp>
    </p:spTree>
    <p:extLst>
      <p:ext uri="{BB962C8B-B14F-4D97-AF65-F5344CB8AC3E}">
        <p14:creationId xmlns:p14="http://schemas.microsoft.com/office/powerpoint/2010/main" val="199247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2511" y="1413861"/>
            <a:ext cx="8213945" cy="2074157"/>
          </a:xfrm>
        </p:spPr>
        <p:txBody>
          <a:bodyPr>
            <a:normAutofit/>
          </a:bodyPr>
          <a:lstStyle/>
          <a:p>
            <a:r>
              <a:rPr lang="en-US" sz="4400" b="1" dirty="0">
                <a:solidFill>
                  <a:schemeClr val="bg1"/>
                </a:solidFill>
                <a:latin typeface="Georgia" panose="02040502050405020303" pitchFamily="18" charset="0"/>
              </a:rPr>
              <a:t>Fix Your Eyes </a:t>
            </a:r>
          </a:p>
          <a:p>
            <a:r>
              <a:rPr lang="en-US" sz="4400" b="1" dirty="0">
                <a:solidFill>
                  <a:schemeClr val="bg1"/>
                </a:solidFill>
                <a:latin typeface="Georgia" panose="02040502050405020303" pitchFamily="18" charset="0"/>
              </a:rPr>
              <a:t>on Jesus</a:t>
            </a:r>
          </a:p>
        </p:txBody>
      </p:sp>
    </p:spTree>
    <p:extLst>
      <p:ext uri="{BB962C8B-B14F-4D97-AF65-F5344CB8AC3E}">
        <p14:creationId xmlns:p14="http://schemas.microsoft.com/office/powerpoint/2010/main" val="92046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85F51-8BF5-9898-F4EE-6BBFEDDC05F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22C9B2F-5190-9BDB-226E-706D42CEFE0F}"/>
              </a:ext>
            </a:extLst>
          </p:cNvPr>
          <p:cNvSpPr>
            <a:spLocks noGrp="1"/>
          </p:cNvSpPr>
          <p:nvPr>
            <p:ph type="body" sz="quarter" idx="13"/>
          </p:nvPr>
        </p:nvSpPr>
        <p:spPr>
          <a:xfrm>
            <a:off x="466191" y="361722"/>
            <a:ext cx="8222669" cy="3804103"/>
          </a:xfrm>
        </p:spPr>
        <p:txBody>
          <a:bodyPr/>
          <a:lstStyle/>
          <a:p>
            <a:r>
              <a:rPr lang="en-US" dirty="0">
                <a:solidFill>
                  <a:schemeClr val="tx1"/>
                </a:solidFill>
                <a:effectLst>
                  <a:outerShdw blurRad="38100" dist="38100" dir="2700000" algn="tl">
                    <a:srgbClr val="000000">
                      <a:alpha val="43137"/>
                    </a:srgbClr>
                  </a:outerShdw>
                </a:effectLst>
                <a:latin typeface="Georgia" panose="02040502050405020303" pitchFamily="18" charset="0"/>
              </a:rPr>
              <a:t>And let us run with perseverance the race marked out for us,</a:t>
            </a:r>
          </a:p>
          <a:p>
            <a:r>
              <a:rPr lang="en-US" b="1" dirty="0">
                <a:solidFill>
                  <a:schemeClr val="tx1"/>
                </a:solidFill>
                <a:effectLst>
                  <a:outerShdw blurRad="38100" dist="38100" dir="2700000" algn="tl">
                    <a:srgbClr val="000000">
                      <a:alpha val="43137"/>
                    </a:srgbClr>
                  </a:outerShdw>
                </a:effectLst>
                <a:latin typeface="Georgia" panose="02040502050405020303" pitchFamily="18" charset="0"/>
              </a:rPr>
              <a:t>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2 </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fixing our eyes on Jesus, </a:t>
            </a:r>
          </a:p>
          <a:p>
            <a:r>
              <a:rPr lang="en-US" b="1" dirty="0">
                <a:solidFill>
                  <a:schemeClr val="tx1"/>
                </a:solidFill>
                <a:effectLst>
                  <a:outerShdw blurRad="38100" dist="38100" dir="2700000" algn="tl">
                    <a:srgbClr val="000000">
                      <a:alpha val="43137"/>
                    </a:srgbClr>
                  </a:outerShdw>
                </a:effectLst>
                <a:latin typeface="Georgia" panose="02040502050405020303" pitchFamily="18" charset="0"/>
              </a:rPr>
              <a:t>the pioneer and perfecter of faith.</a:t>
            </a:r>
            <a:r>
              <a:rPr lang="en-US" dirty="0">
                <a:solidFill>
                  <a:schemeClr val="tx1"/>
                </a:solidFill>
                <a:effectLst>
                  <a:outerShdw blurRad="38100" dist="38100" dir="2700000" algn="tl">
                    <a:srgbClr val="000000">
                      <a:alpha val="43137"/>
                    </a:srgbClr>
                  </a:outerShdw>
                </a:effectLst>
                <a:latin typeface="Georgia" panose="02040502050405020303" pitchFamily="18" charset="0"/>
              </a:rPr>
              <a:t> </a:t>
            </a:r>
          </a:p>
          <a:p>
            <a:r>
              <a:rPr lang="en-US" dirty="0">
                <a:solidFill>
                  <a:schemeClr val="tx1"/>
                </a:solidFill>
                <a:effectLst>
                  <a:outerShdw blurRad="38100" dist="38100" dir="2700000" algn="tl">
                    <a:srgbClr val="000000">
                      <a:alpha val="43137"/>
                    </a:srgbClr>
                  </a:outerShdw>
                </a:effectLst>
                <a:latin typeface="Georgia" panose="02040502050405020303" pitchFamily="18" charset="0"/>
              </a:rPr>
              <a:t>For the joy set before him he endured the cross, scorning its shame, and sat down at the right hand of the throne of God. </a:t>
            </a:r>
          </a:p>
        </p:txBody>
      </p:sp>
      <p:sp>
        <p:nvSpPr>
          <p:cNvPr id="4" name="Text Placeholder 3">
            <a:extLst>
              <a:ext uri="{FF2B5EF4-FFF2-40B4-BE49-F238E27FC236}">
                <a16:creationId xmlns:a16="http://schemas.microsoft.com/office/drawing/2014/main" id="{9602AE12-558C-BD73-2026-8C409FC04AE7}"/>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12:1-2 NIV </a:t>
            </a:r>
          </a:p>
        </p:txBody>
      </p:sp>
    </p:spTree>
    <p:extLst>
      <p:ext uri="{BB962C8B-B14F-4D97-AF65-F5344CB8AC3E}">
        <p14:creationId xmlns:p14="http://schemas.microsoft.com/office/powerpoint/2010/main" val="402142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1C8E8-6010-08E0-B021-DDDDB6DDF82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4D8B11D-AF2F-66C7-78C6-0D736CA33D28}"/>
              </a:ext>
            </a:extLst>
          </p:cNvPr>
          <p:cNvSpPr>
            <a:spLocks noGrp="1"/>
          </p:cNvSpPr>
          <p:nvPr>
            <p:ph type="body" sz="quarter" idx="13"/>
          </p:nvPr>
        </p:nvSpPr>
        <p:spPr>
          <a:xfrm>
            <a:off x="466191" y="361722"/>
            <a:ext cx="8222669" cy="3804103"/>
          </a:xfrm>
        </p:spPr>
        <p:txBody>
          <a:bodyPr>
            <a:normAutofit/>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3 </a:t>
            </a:r>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Consider him </a:t>
            </a:r>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who endured such opposition from sinners,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so that you will not grow weary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and lose heart.</a:t>
            </a:r>
          </a:p>
        </p:txBody>
      </p:sp>
      <p:sp>
        <p:nvSpPr>
          <p:cNvPr id="4" name="Text Placeholder 3">
            <a:extLst>
              <a:ext uri="{FF2B5EF4-FFF2-40B4-BE49-F238E27FC236}">
                <a16:creationId xmlns:a16="http://schemas.microsoft.com/office/drawing/2014/main" id="{8F0D42AA-C7EA-61EC-3F40-9209B7136E2C}"/>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12:3 NIV </a:t>
            </a:r>
          </a:p>
        </p:txBody>
      </p:sp>
    </p:spTree>
    <p:extLst>
      <p:ext uri="{BB962C8B-B14F-4D97-AF65-F5344CB8AC3E}">
        <p14:creationId xmlns:p14="http://schemas.microsoft.com/office/powerpoint/2010/main" val="257252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37FF6-423C-480B-3CBE-8D9B6BB8C14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CCAB2DB-2F98-4418-6236-F4F577A75E71}"/>
              </a:ext>
            </a:extLst>
          </p:cNvPr>
          <p:cNvSpPr>
            <a:spLocks noGrp="1"/>
          </p:cNvSpPr>
          <p:nvPr>
            <p:ph type="body" sz="quarter" idx="13"/>
          </p:nvPr>
        </p:nvSpPr>
        <p:spPr>
          <a:xfrm>
            <a:off x="466191" y="361722"/>
            <a:ext cx="8222669" cy="3804103"/>
          </a:xfrm>
        </p:spPr>
        <p:txBody>
          <a:bodyPr>
            <a:normAutofit fontScale="92500" lnSpcReduction="10000"/>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5 For just as we share abundantly in the sufferings of Christ, so also our comfort abounds through Christ. 6 If we are distressed, it is for your comfort and salvation; if we are comforted, it is for your comfort, </a:t>
            </a:r>
          </a:p>
          <a:p>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which produces in you patient endurance of the same sufferings we suffer.</a:t>
            </a:r>
          </a:p>
        </p:txBody>
      </p:sp>
      <p:sp>
        <p:nvSpPr>
          <p:cNvPr id="4" name="Text Placeholder 3">
            <a:extLst>
              <a:ext uri="{FF2B5EF4-FFF2-40B4-BE49-F238E27FC236}">
                <a16:creationId xmlns:a16="http://schemas.microsoft.com/office/drawing/2014/main" id="{7EDAB55F-1CDF-6B33-7CEB-11D4D198F932}"/>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2 Corinthians 1:5-6 NIV </a:t>
            </a:r>
          </a:p>
        </p:txBody>
      </p:sp>
    </p:spTree>
    <p:extLst>
      <p:ext uri="{BB962C8B-B14F-4D97-AF65-F5344CB8AC3E}">
        <p14:creationId xmlns:p14="http://schemas.microsoft.com/office/powerpoint/2010/main" val="239949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DC4F2-7281-C063-DD6C-31DB66E41F0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1863902-8991-333D-761B-8935C1EC183D}"/>
              </a:ext>
            </a:extLst>
          </p:cNvPr>
          <p:cNvSpPr>
            <a:spLocks noGrp="1"/>
          </p:cNvSpPr>
          <p:nvPr>
            <p:ph type="body" sz="quarter" idx="10"/>
          </p:nvPr>
        </p:nvSpPr>
        <p:spPr>
          <a:xfrm>
            <a:off x="366299" y="1444598"/>
            <a:ext cx="8213945" cy="1449882"/>
          </a:xfrm>
        </p:spPr>
        <p:txBody>
          <a:bodyPr>
            <a:normAutofit lnSpcReduction="10000"/>
          </a:bodyPr>
          <a:lstStyle/>
          <a:p>
            <a:r>
              <a:rPr lang="en-US" sz="4400" b="1" dirty="0">
                <a:solidFill>
                  <a:schemeClr val="bg1"/>
                </a:solidFill>
                <a:latin typeface="Georgia" panose="02040502050405020303" pitchFamily="18" charset="0"/>
              </a:rPr>
              <a:t>Accept </a:t>
            </a:r>
          </a:p>
          <a:p>
            <a:r>
              <a:rPr lang="en-US" sz="4400" b="1" dirty="0">
                <a:solidFill>
                  <a:schemeClr val="bg1"/>
                </a:solidFill>
                <a:latin typeface="Georgia" panose="02040502050405020303" pitchFamily="18" charset="0"/>
              </a:rPr>
              <a:t>Fatherly Correction</a:t>
            </a:r>
          </a:p>
        </p:txBody>
      </p:sp>
    </p:spTree>
    <p:extLst>
      <p:ext uri="{BB962C8B-B14F-4D97-AF65-F5344CB8AC3E}">
        <p14:creationId xmlns:p14="http://schemas.microsoft.com/office/powerpoint/2010/main" val="3604484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32BF8-F635-75D4-0119-EF88D2B2E02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75C7C3B-63DF-7BAD-8A5F-B0CE03BC5564}"/>
              </a:ext>
            </a:extLst>
          </p:cNvPr>
          <p:cNvSpPr>
            <a:spLocks noGrp="1"/>
          </p:cNvSpPr>
          <p:nvPr>
            <p:ph type="body" sz="quarter" idx="13"/>
          </p:nvPr>
        </p:nvSpPr>
        <p:spPr>
          <a:xfrm>
            <a:off x="466191" y="361722"/>
            <a:ext cx="8222669" cy="3804103"/>
          </a:xfrm>
        </p:spPr>
        <p:txBody>
          <a:bodyPr>
            <a:normAutofit fontScale="77500" lnSpcReduction="20000"/>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5 And have you completely forgotten this word of encouragement that addresses you as a father addresses his son?</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 It says,</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a:t>
            </a:r>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My son, do not make light of the Lord’s discipline,</a:t>
            </a:r>
          </a:p>
          <a:p>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    and do not lose heart when he rebukes you,</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6 because the Lord disciplines the one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he loves,</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    and he chastens everyone he accepts as his son.”</a:t>
            </a:r>
          </a:p>
        </p:txBody>
      </p:sp>
      <p:sp>
        <p:nvSpPr>
          <p:cNvPr id="4" name="Text Placeholder 3">
            <a:extLst>
              <a:ext uri="{FF2B5EF4-FFF2-40B4-BE49-F238E27FC236}">
                <a16:creationId xmlns:a16="http://schemas.microsoft.com/office/drawing/2014/main" id="{298C75B8-1242-FCF2-65F8-791B9BA71C24}"/>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12:5-6 NIV </a:t>
            </a:r>
          </a:p>
        </p:txBody>
      </p:sp>
    </p:spTree>
    <p:extLst>
      <p:ext uri="{BB962C8B-B14F-4D97-AF65-F5344CB8AC3E}">
        <p14:creationId xmlns:p14="http://schemas.microsoft.com/office/powerpoint/2010/main" val="1588892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41AC2-B552-A8B4-3EEA-61678D10EE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0C13E0D-2D1D-A36C-4360-26053E61E090}"/>
              </a:ext>
            </a:extLst>
          </p:cNvPr>
          <p:cNvSpPr>
            <a:spLocks noGrp="1"/>
          </p:cNvSpPr>
          <p:nvPr>
            <p:ph type="body" sz="quarter" idx="13"/>
          </p:nvPr>
        </p:nvSpPr>
        <p:spPr>
          <a:xfrm>
            <a:off x="466191" y="361722"/>
            <a:ext cx="8222669" cy="3804103"/>
          </a:xfrm>
        </p:spPr>
        <p:txBody>
          <a:bodyPr>
            <a:normAutofit/>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10 They disciplined us for a little while as they thought best; </a:t>
            </a:r>
          </a:p>
          <a:p>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but God disciplines us for our good, </a:t>
            </a:r>
          </a:p>
          <a:p>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in order that we may share</a:t>
            </a:r>
          </a:p>
          <a:p>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 in his holiness. </a:t>
            </a:r>
          </a:p>
        </p:txBody>
      </p:sp>
      <p:sp>
        <p:nvSpPr>
          <p:cNvPr id="4" name="Text Placeholder 3">
            <a:extLst>
              <a:ext uri="{FF2B5EF4-FFF2-40B4-BE49-F238E27FC236}">
                <a16:creationId xmlns:a16="http://schemas.microsoft.com/office/drawing/2014/main" id="{B08E8953-6F9C-9D68-343A-A969D3883DAA}"/>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12:10 NIV </a:t>
            </a:r>
          </a:p>
        </p:txBody>
      </p:sp>
    </p:spTree>
    <p:extLst>
      <p:ext uri="{BB962C8B-B14F-4D97-AF65-F5344CB8AC3E}">
        <p14:creationId xmlns:p14="http://schemas.microsoft.com/office/powerpoint/2010/main" val="1777427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750709" y="4623896"/>
            <a:ext cx="3114642" cy="217031"/>
          </a:xfrm>
        </p:spPr>
        <p:txBody>
          <a:bodyPr>
            <a:noAutofit/>
          </a:bodyPr>
          <a:lstStyle/>
          <a:p>
            <a:r>
              <a:rPr lang="en-US" sz="2800" dirty="0">
                <a:solidFill>
                  <a:srgbClr val="FEE7B1"/>
                </a:solidFill>
                <a:latin typeface="Georgia" panose="02040502050405020303" pitchFamily="18" charset="0"/>
              </a:rPr>
              <a:t>Hebrews 12:1-12</a:t>
            </a:r>
          </a:p>
        </p:txBody>
      </p:sp>
    </p:spTree>
    <p:extLst>
      <p:ext uri="{BB962C8B-B14F-4D97-AF65-F5344CB8AC3E}">
        <p14:creationId xmlns:p14="http://schemas.microsoft.com/office/powerpoint/2010/main" val="328404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C8226-55DC-BB09-18E1-115741A21FE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24E1DC5-9773-5D2B-7F39-15A14D394557}"/>
              </a:ext>
            </a:extLst>
          </p:cNvPr>
          <p:cNvSpPr>
            <a:spLocks noGrp="1"/>
          </p:cNvSpPr>
          <p:nvPr>
            <p:ph type="body" sz="quarter" idx="13"/>
          </p:nvPr>
        </p:nvSpPr>
        <p:spPr>
          <a:xfrm>
            <a:off x="466191" y="361722"/>
            <a:ext cx="8222669" cy="3804103"/>
          </a:xfrm>
        </p:spPr>
        <p:txBody>
          <a:bodyPr>
            <a:normAutofit/>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 11 </a:t>
            </a:r>
            <a:r>
              <a:rPr lang="en-US" sz="3200" dirty="0">
                <a:solidFill>
                  <a:srgbClr val="F6B572"/>
                </a:solidFill>
                <a:effectLst>
                  <a:outerShdw blurRad="38100" dist="38100" dir="2700000" algn="tl">
                    <a:srgbClr val="000000">
                      <a:alpha val="43137"/>
                    </a:srgbClr>
                  </a:outerShdw>
                </a:effectLst>
                <a:latin typeface="Georgia" panose="02040502050405020303" pitchFamily="18" charset="0"/>
              </a:rPr>
              <a:t>No discipline seems pleasant at the time, but painful.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Later on, however, it produces a harvest of righteousness and peace </a:t>
            </a:r>
          </a:p>
          <a:p>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for those who have been trained by it.</a:t>
            </a:r>
          </a:p>
        </p:txBody>
      </p:sp>
      <p:sp>
        <p:nvSpPr>
          <p:cNvPr id="4" name="Text Placeholder 3">
            <a:extLst>
              <a:ext uri="{FF2B5EF4-FFF2-40B4-BE49-F238E27FC236}">
                <a16:creationId xmlns:a16="http://schemas.microsoft.com/office/drawing/2014/main" id="{76FC0863-0F10-0150-F163-EB9CEE1C4BE5}"/>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12:11 NIV </a:t>
            </a:r>
          </a:p>
        </p:txBody>
      </p:sp>
    </p:spTree>
    <p:extLst>
      <p:ext uri="{BB962C8B-B14F-4D97-AF65-F5344CB8AC3E}">
        <p14:creationId xmlns:p14="http://schemas.microsoft.com/office/powerpoint/2010/main" val="144658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CD3A7-D04D-1A1F-EC27-0BD306DF1EC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1B196A6-2254-B389-B65D-69CB5DADD5D0}"/>
              </a:ext>
            </a:extLst>
          </p:cNvPr>
          <p:cNvSpPr>
            <a:spLocks noGrp="1"/>
          </p:cNvSpPr>
          <p:nvPr>
            <p:ph type="body" sz="quarter" idx="10"/>
          </p:nvPr>
        </p:nvSpPr>
        <p:spPr>
          <a:xfrm>
            <a:off x="366299" y="1121868"/>
            <a:ext cx="8213945" cy="2627408"/>
          </a:xfrm>
        </p:spPr>
        <p:txBody>
          <a:bodyPr>
            <a:normAutofit/>
          </a:bodyPr>
          <a:lstStyle/>
          <a:p>
            <a:r>
              <a:rPr lang="en-US" sz="5400" b="1" dirty="0">
                <a:solidFill>
                  <a:srgbClr val="F6B572"/>
                </a:solidFill>
                <a:effectLst>
                  <a:outerShdw blurRad="38100" dist="38100" dir="2700000" algn="tl">
                    <a:srgbClr val="000000">
                      <a:alpha val="43137"/>
                    </a:srgbClr>
                  </a:outerShdw>
                </a:effectLst>
                <a:latin typeface="Georgia" panose="02040502050405020303" pitchFamily="18" charset="0"/>
              </a:rPr>
              <a:t>Run</a:t>
            </a:r>
          </a:p>
          <a:p>
            <a:r>
              <a:rPr lang="en-US" sz="4400" b="1" dirty="0">
                <a:solidFill>
                  <a:schemeClr val="bg1"/>
                </a:solidFill>
                <a:latin typeface="Georgia" panose="02040502050405020303" pitchFamily="18" charset="0"/>
              </a:rPr>
              <a:t>with Patient Endurance</a:t>
            </a:r>
          </a:p>
        </p:txBody>
      </p:sp>
    </p:spTree>
    <p:extLst>
      <p:ext uri="{BB962C8B-B14F-4D97-AF65-F5344CB8AC3E}">
        <p14:creationId xmlns:p14="http://schemas.microsoft.com/office/powerpoint/2010/main" val="125709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B5394-D2E8-E648-7DC9-09D62ECF8A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9E9197C-E5C2-57DD-F8F6-9CA9717F8035}"/>
              </a:ext>
            </a:extLst>
          </p:cNvPr>
          <p:cNvSpPr>
            <a:spLocks noGrp="1"/>
          </p:cNvSpPr>
          <p:nvPr>
            <p:ph type="body" sz="quarter" idx="13"/>
          </p:nvPr>
        </p:nvSpPr>
        <p:spPr>
          <a:xfrm>
            <a:off x="466191" y="361722"/>
            <a:ext cx="8222669" cy="3804103"/>
          </a:xfrm>
        </p:spPr>
        <p:txBody>
          <a:bodyPr>
            <a:normAutofit/>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7 </a:t>
            </a:r>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Endure hardship as discipline;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God is treating you as his children.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For what children are not disciplined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by their father?</a:t>
            </a:r>
          </a:p>
        </p:txBody>
      </p:sp>
      <p:sp>
        <p:nvSpPr>
          <p:cNvPr id="4" name="Text Placeholder 3">
            <a:extLst>
              <a:ext uri="{FF2B5EF4-FFF2-40B4-BE49-F238E27FC236}">
                <a16:creationId xmlns:a16="http://schemas.microsoft.com/office/drawing/2014/main" id="{6E554E2D-B963-F0B4-FCE0-32EB880FAA62}"/>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12:7 NIV </a:t>
            </a:r>
          </a:p>
        </p:txBody>
      </p:sp>
    </p:spTree>
    <p:extLst>
      <p:ext uri="{BB962C8B-B14F-4D97-AF65-F5344CB8AC3E}">
        <p14:creationId xmlns:p14="http://schemas.microsoft.com/office/powerpoint/2010/main" val="1946905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75A5C-5DB0-6BE0-3803-7539F37D821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950111A-7215-73EA-1812-59021EBDBB6A}"/>
              </a:ext>
            </a:extLst>
          </p:cNvPr>
          <p:cNvSpPr>
            <a:spLocks noGrp="1"/>
          </p:cNvSpPr>
          <p:nvPr>
            <p:ph type="body" sz="quarter" idx="13"/>
          </p:nvPr>
        </p:nvSpPr>
        <p:spPr>
          <a:xfrm>
            <a:off x="466191" y="361722"/>
            <a:ext cx="8222669" cy="3804103"/>
          </a:xfrm>
        </p:spPr>
        <p:txBody>
          <a:bodyPr>
            <a:normAutofit/>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7 For the Spirit God gave us does not make us timid,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but gives us</a:t>
            </a:r>
          </a:p>
          <a:p>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 power, love and self-discipline</a:t>
            </a:r>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 </a:t>
            </a:r>
          </a:p>
        </p:txBody>
      </p:sp>
      <p:sp>
        <p:nvSpPr>
          <p:cNvPr id="4" name="Text Placeholder 3">
            <a:extLst>
              <a:ext uri="{FF2B5EF4-FFF2-40B4-BE49-F238E27FC236}">
                <a16:creationId xmlns:a16="http://schemas.microsoft.com/office/drawing/2014/main" id="{E6166F87-F1BF-67BC-575C-9C4F774DDF17}"/>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2 Timothy 1:7 NIV </a:t>
            </a:r>
          </a:p>
        </p:txBody>
      </p:sp>
    </p:spTree>
    <p:extLst>
      <p:ext uri="{BB962C8B-B14F-4D97-AF65-F5344CB8AC3E}">
        <p14:creationId xmlns:p14="http://schemas.microsoft.com/office/powerpoint/2010/main" val="2091394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3BB4A-1ABA-189F-F668-C165A3640AE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2362381-CAFB-CFFE-6BB3-2E2DDD3493D8}"/>
              </a:ext>
            </a:extLst>
          </p:cNvPr>
          <p:cNvSpPr>
            <a:spLocks noGrp="1"/>
          </p:cNvSpPr>
          <p:nvPr>
            <p:ph type="body" sz="quarter" idx="13"/>
          </p:nvPr>
        </p:nvSpPr>
        <p:spPr/>
        <p:txBody>
          <a:bodyPr/>
          <a:lstStyle/>
          <a:p>
            <a:r>
              <a:rPr lang="en-US" dirty="0">
                <a:solidFill>
                  <a:schemeClr val="tx1"/>
                </a:solidFill>
                <a:effectLst>
                  <a:outerShdw blurRad="38100" dist="38100" dir="2700000" algn="tl">
                    <a:srgbClr val="000000">
                      <a:alpha val="43137"/>
                    </a:srgbClr>
                  </a:outerShdw>
                </a:effectLst>
                <a:latin typeface="Georgia" panose="02040502050405020303" pitchFamily="18" charset="0"/>
              </a:rPr>
              <a:t>28 Therefore, since we are receiving a kingdom that cannot be shaken, let us be thankful, and so worship God acceptably with </a:t>
            </a:r>
          </a:p>
          <a:p>
            <a:r>
              <a:rPr lang="en-US" dirty="0">
                <a:solidFill>
                  <a:schemeClr val="tx1"/>
                </a:solidFill>
                <a:effectLst>
                  <a:outerShdw blurRad="38100" dist="38100" dir="2700000" algn="tl">
                    <a:srgbClr val="000000">
                      <a:alpha val="43137"/>
                    </a:srgbClr>
                  </a:outerShdw>
                </a:effectLst>
                <a:latin typeface="Georgia" panose="02040502050405020303" pitchFamily="18" charset="0"/>
              </a:rPr>
              <a:t>reverence and awe,</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 </a:t>
            </a:r>
          </a:p>
          <a:p>
            <a:r>
              <a:rPr lang="en-US" b="1" dirty="0">
                <a:solidFill>
                  <a:schemeClr val="tx1"/>
                </a:solidFill>
                <a:effectLst>
                  <a:outerShdw blurRad="38100" dist="38100" dir="2700000" algn="tl">
                    <a:srgbClr val="000000">
                      <a:alpha val="43137"/>
                    </a:srgbClr>
                  </a:outerShdw>
                </a:effectLst>
                <a:latin typeface="Georgia" panose="02040502050405020303" pitchFamily="18" charset="0"/>
              </a:rPr>
              <a:t>29 for our </a:t>
            </a:r>
            <a:r>
              <a:rPr lang="en-US" b="1" dirty="0">
                <a:solidFill>
                  <a:srgbClr val="FFC000"/>
                </a:solidFill>
                <a:effectLst>
                  <a:outerShdw blurRad="38100" dist="38100" dir="2700000" algn="tl">
                    <a:srgbClr val="000000">
                      <a:alpha val="43137"/>
                    </a:srgbClr>
                  </a:outerShdw>
                </a:effectLst>
                <a:latin typeface="Georgia" panose="02040502050405020303" pitchFamily="18" charset="0"/>
              </a:rPr>
              <a:t>“God is a consuming fire.”</a:t>
            </a:r>
            <a:endParaRPr lang="en-US" dirty="0">
              <a:solidFill>
                <a:srgbClr val="FFC000"/>
              </a:solidFill>
              <a:effectLst>
                <a:outerShdw blurRad="38100" dist="38100" dir="2700000" algn="tl">
                  <a:srgbClr val="000000">
                    <a:alpha val="43137"/>
                  </a:srgbClr>
                </a:outerShdw>
              </a:effectLst>
              <a:latin typeface="Georgia" panose="02040502050405020303" pitchFamily="18" charset="0"/>
            </a:endParaRPr>
          </a:p>
        </p:txBody>
      </p:sp>
      <p:sp>
        <p:nvSpPr>
          <p:cNvPr id="4" name="Text Placeholder 3">
            <a:extLst>
              <a:ext uri="{FF2B5EF4-FFF2-40B4-BE49-F238E27FC236}">
                <a16:creationId xmlns:a16="http://schemas.microsoft.com/office/drawing/2014/main" id="{3F320819-4A91-D005-3950-AA7C2AE2DFE2}"/>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12:28-29 NIV </a:t>
            </a:r>
          </a:p>
        </p:txBody>
      </p:sp>
    </p:spTree>
    <p:extLst>
      <p:ext uri="{BB962C8B-B14F-4D97-AF65-F5344CB8AC3E}">
        <p14:creationId xmlns:p14="http://schemas.microsoft.com/office/powerpoint/2010/main" val="3593923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A061C-A8D5-653F-33C5-1BB77700B03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AACFBCA-EBED-05FA-0EBF-58A60E72499A}"/>
              </a:ext>
            </a:extLst>
          </p:cNvPr>
          <p:cNvSpPr>
            <a:spLocks noGrp="1"/>
          </p:cNvSpPr>
          <p:nvPr>
            <p:ph type="body" sz="quarter" idx="13"/>
          </p:nvPr>
        </p:nvSpPr>
        <p:spPr>
          <a:xfrm>
            <a:off x="466191" y="361722"/>
            <a:ext cx="8222669" cy="3804103"/>
          </a:xfrm>
        </p:spPr>
        <p:txBody>
          <a:bodyPr/>
          <a:lstStyle/>
          <a:p>
            <a:r>
              <a:rPr lang="en-US" dirty="0">
                <a:solidFill>
                  <a:schemeClr val="tx1"/>
                </a:solidFill>
                <a:effectLst>
                  <a:outerShdw blurRad="38100" dist="38100" dir="2700000" algn="tl">
                    <a:srgbClr val="000000">
                      <a:alpha val="43137"/>
                    </a:srgbClr>
                  </a:outerShdw>
                </a:effectLst>
                <a:latin typeface="Georgia" panose="02040502050405020303" pitchFamily="18" charset="0"/>
              </a:rPr>
              <a:t>And </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let us run with perseverance </a:t>
            </a:r>
          </a:p>
          <a:p>
            <a:r>
              <a:rPr lang="en-US" dirty="0">
                <a:solidFill>
                  <a:schemeClr val="tx1"/>
                </a:solidFill>
                <a:effectLst>
                  <a:outerShdw blurRad="38100" dist="38100" dir="2700000" algn="tl">
                    <a:srgbClr val="000000">
                      <a:alpha val="43137"/>
                    </a:srgbClr>
                  </a:outerShdw>
                </a:effectLst>
                <a:latin typeface="Georgia" panose="02040502050405020303" pitchFamily="18" charset="0"/>
              </a:rPr>
              <a:t>the race marked out for us,</a:t>
            </a:r>
          </a:p>
          <a:p>
            <a:r>
              <a:rPr lang="en-US" dirty="0">
                <a:solidFill>
                  <a:schemeClr val="tx1"/>
                </a:solidFill>
                <a:effectLst>
                  <a:outerShdw blurRad="38100" dist="38100" dir="2700000" algn="tl">
                    <a:srgbClr val="000000">
                      <a:alpha val="43137"/>
                    </a:srgbClr>
                  </a:outerShdw>
                </a:effectLst>
                <a:latin typeface="Georgia" panose="02040502050405020303" pitchFamily="18" charset="0"/>
              </a:rPr>
              <a:t> 2 </a:t>
            </a:r>
            <a:r>
              <a:rPr lang="en-US" dirty="0">
                <a:solidFill>
                  <a:srgbClr val="FFC000"/>
                </a:solidFill>
                <a:effectLst>
                  <a:outerShdw blurRad="38100" dist="38100" dir="2700000" algn="tl">
                    <a:srgbClr val="000000">
                      <a:alpha val="43137"/>
                    </a:srgbClr>
                  </a:outerShdw>
                </a:effectLst>
                <a:latin typeface="Georgia" panose="02040502050405020303" pitchFamily="18" charset="0"/>
              </a:rPr>
              <a:t>fixing our eyes on Jesus, </a:t>
            </a:r>
          </a:p>
          <a:p>
            <a:endParaRPr lang="en-US"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4" name="Text Placeholder 3">
            <a:extLst>
              <a:ext uri="{FF2B5EF4-FFF2-40B4-BE49-F238E27FC236}">
                <a16:creationId xmlns:a16="http://schemas.microsoft.com/office/drawing/2014/main" id="{E642C23E-2EC1-3FCD-FA07-43ECEB3D2963}"/>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12:1-2 NIV </a:t>
            </a:r>
          </a:p>
        </p:txBody>
      </p:sp>
    </p:spTree>
    <p:extLst>
      <p:ext uri="{BB962C8B-B14F-4D97-AF65-F5344CB8AC3E}">
        <p14:creationId xmlns:p14="http://schemas.microsoft.com/office/powerpoint/2010/main" val="3720861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DD23809-A93F-44CA-3E9C-A7009A550997}"/>
              </a:ext>
            </a:extLst>
          </p:cNvPr>
          <p:cNvSpPr>
            <a:spLocks noGrp="1"/>
          </p:cNvSpPr>
          <p:nvPr>
            <p:ph type="body" sz="quarter" idx="10"/>
          </p:nvPr>
        </p:nvSpPr>
        <p:spPr>
          <a:xfrm>
            <a:off x="203771" y="841191"/>
            <a:ext cx="6258502" cy="4116825"/>
          </a:xfrm>
        </p:spPr>
        <p:txBody>
          <a:bodyPr anchor="ctr">
            <a:normAutofit lnSpcReduction="10000"/>
          </a:bodyPr>
          <a:lstStyle/>
          <a:p>
            <a:r>
              <a:rPr lang="en-US" dirty="0">
                <a:solidFill>
                  <a:schemeClr val="bg1"/>
                </a:solidFill>
                <a:latin typeface="Georgia" panose="02040502050405020303" pitchFamily="18" charset="0"/>
              </a:rPr>
              <a:t>Conclusion:</a:t>
            </a:r>
          </a:p>
          <a:p>
            <a:r>
              <a:rPr lang="en-US" dirty="0">
                <a:solidFill>
                  <a:schemeClr val="bg1"/>
                </a:solidFill>
                <a:latin typeface="Georgia" panose="02040502050405020303" pitchFamily="18" charset="0"/>
              </a:rPr>
              <a:t>We have a cloud of witnesses,       the heroes of faith, as an example of patient endurance. We have Christ Himself as both the object of and author of our faith. Let us consider Him to help us persevere in this time of training to receive </a:t>
            </a:r>
          </a:p>
          <a:p>
            <a:r>
              <a:rPr lang="en-US" dirty="0">
                <a:solidFill>
                  <a:schemeClr val="bg1"/>
                </a:solidFill>
                <a:latin typeface="Georgia" panose="02040502050405020303" pitchFamily="18" charset="0"/>
              </a:rPr>
              <a:t>our eternal reward. </a:t>
            </a:r>
          </a:p>
        </p:txBody>
      </p:sp>
    </p:spTree>
    <p:extLst>
      <p:ext uri="{BB962C8B-B14F-4D97-AF65-F5344CB8AC3E}">
        <p14:creationId xmlns:p14="http://schemas.microsoft.com/office/powerpoint/2010/main" val="4012284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4" name="Picture 3" descr="A blue rectangle with white text and snow falling&#10;&#10;AI-generated content may be incorrect.">
            <a:extLst>
              <a:ext uri="{FF2B5EF4-FFF2-40B4-BE49-F238E27FC236}">
                <a16:creationId xmlns:a16="http://schemas.microsoft.com/office/drawing/2014/main" id="{E918D368-8C14-D6D3-EC69-AC6641D66FD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4258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CE808-1D95-1C5E-639D-88B610688EC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C425B9-7547-1447-3931-C317E59E2930}"/>
              </a:ext>
            </a:extLst>
          </p:cNvPr>
          <p:cNvSpPr>
            <a:spLocks noGrp="1"/>
          </p:cNvSpPr>
          <p:nvPr>
            <p:ph type="body" sz="quarter" idx="13"/>
          </p:nvPr>
        </p:nvSpPr>
        <p:spPr/>
        <p:txBody>
          <a:bodyPr/>
          <a:lstStyle/>
          <a:p>
            <a:endParaRPr lang="en-US"/>
          </a:p>
        </p:txBody>
      </p:sp>
      <p:pic>
        <p:nvPicPr>
          <p:cNvPr id="4" name="Picture 3" descr="A blue rectangle with white text and snow falling&#10;&#10;AI-generated content may be incorrect.">
            <a:extLst>
              <a:ext uri="{FF2B5EF4-FFF2-40B4-BE49-F238E27FC236}">
                <a16:creationId xmlns:a16="http://schemas.microsoft.com/office/drawing/2014/main" id="{43A3C440-877D-9604-F94A-C57424F7FF7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group of trees with snow&#10;&#10;AI-generated content may be incorrect.">
            <a:extLst>
              <a:ext uri="{FF2B5EF4-FFF2-40B4-BE49-F238E27FC236}">
                <a16:creationId xmlns:a16="http://schemas.microsoft.com/office/drawing/2014/main" id="{24FB128C-D3C7-A205-AE4E-93FA25D1B3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91308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b="1" dirty="0">
                <a:solidFill>
                  <a:schemeClr val="tx1"/>
                </a:solidFill>
                <a:effectLst>
                  <a:outerShdw blurRad="38100" dist="38100" dir="2700000" algn="tl">
                    <a:srgbClr val="000000">
                      <a:alpha val="43137"/>
                    </a:srgbClr>
                  </a:outerShdw>
                </a:effectLst>
                <a:latin typeface="Georgia" panose="02040502050405020303" pitchFamily="18" charset="0"/>
              </a:rPr>
              <a:t>Therefore, since we are surrounded by such a great cloud of witnesses, </a:t>
            </a:r>
          </a:p>
          <a:p>
            <a:r>
              <a:rPr lang="en-US" dirty="0">
                <a:solidFill>
                  <a:schemeClr val="tx1"/>
                </a:solidFill>
                <a:effectLst>
                  <a:outerShdw blurRad="38100" dist="38100" dir="2700000" algn="tl">
                    <a:srgbClr val="000000">
                      <a:alpha val="43137"/>
                    </a:srgbClr>
                  </a:outerShdw>
                </a:effectLst>
                <a:latin typeface="Georgia" panose="02040502050405020303" pitchFamily="18" charset="0"/>
              </a:rPr>
              <a:t>let us throw off everything that hinders and the sin that so easily entangles.</a:t>
            </a:r>
          </a:p>
        </p:txBody>
      </p:sp>
      <p:sp>
        <p:nvSpPr>
          <p:cNvPr id="4" name="Text Placeholder 3"/>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12:1-12 NIV </a:t>
            </a:r>
          </a:p>
        </p:txBody>
      </p:sp>
    </p:spTree>
    <p:extLst>
      <p:ext uri="{BB962C8B-B14F-4D97-AF65-F5344CB8AC3E}">
        <p14:creationId xmlns:p14="http://schemas.microsoft.com/office/powerpoint/2010/main" val="387725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4DFCF-71D8-A7AB-CE84-E8964E8CB9C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1BD97A8-8D6A-A527-0497-C5284F78496D}"/>
              </a:ext>
            </a:extLst>
          </p:cNvPr>
          <p:cNvSpPr>
            <a:spLocks noGrp="1"/>
          </p:cNvSpPr>
          <p:nvPr>
            <p:ph type="body" sz="quarter" idx="13"/>
          </p:nvPr>
        </p:nvSpPr>
        <p:spPr>
          <a:xfrm>
            <a:off x="466191" y="361722"/>
            <a:ext cx="8222669" cy="3804103"/>
          </a:xfrm>
        </p:spPr>
        <p:txBody>
          <a:bodyPr/>
          <a:lstStyle/>
          <a:p>
            <a:r>
              <a:rPr lang="en-US" b="1" dirty="0">
                <a:solidFill>
                  <a:schemeClr val="tx1"/>
                </a:solidFill>
                <a:effectLst>
                  <a:outerShdw blurRad="38100" dist="38100" dir="2700000" algn="tl">
                    <a:srgbClr val="000000">
                      <a:alpha val="43137"/>
                    </a:srgbClr>
                  </a:outerShdw>
                </a:effectLst>
                <a:latin typeface="Georgia" panose="02040502050405020303" pitchFamily="18" charset="0"/>
              </a:rPr>
              <a:t>And let us run with perseverance the race marked out for us,</a:t>
            </a:r>
          </a:p>
          <a:p>
            <a:r>
              <a:rPr lang="en-US" b="1" dirty="0">
                <a:solidFill>
                  <a:schemeClr val="tx1"/>
                </a:solidFill>
                <a:effectLst>
                  <a:outerShdw blurRad="38100" dist="38100" dir="2700000" algn="tl">
                    <a:srgbClr val="000000">
                      <a:alpha val="43137"/>
                    </a:srgbClr>
                  </a:outerShdw>
                </a:effectLst>
                <a:latin typeface="Georgia" panose="02040502050405020303" pitchFamily="18" charset="0"/>
              </a:rPr>
              <a:t> </a:t>
            </a:r>
            <a:r>
              <a:rPr lang="en-US" dirty="0">
                <a:solidFill>
                  <a:schemeClr val="tx1"/>
                </a:solidFill>
                <a:effectLst>
                  <a:outerShdw blurRad="38100" dist="38100" dir="2700000" algn="tl">
                    <a:srgbClr val="000000">
                      <a:alpha val="43137"/>
                    </a:srgbClr>
                  </a:outerShdw>
                </a:effectLst>
                <a:latin typeface="Georgia" panose="02040502050405020303" pitchFamily="18" charset="0"/>
              </a:rPr>
              <a:t>2 </a:t>
            </a:r>
            <a:r>
              <a:rPr lang="en-US" b="1" dirty="0">
                <a:solidFill>
                  <a:schemeClr val="tx1"/>
                </a:solidFill>
                <a:effectLst>
                  <a:outerShdw blurRad="38100" dist="38100" dir="2700000" algn="tl">
                    <a:srgbClr val="000000">
                      <a:alpha val="43137"/>
                    </a:srgbClr>
                  </a:outerShdw>
                </a:effectLst>
                <a:latin typeface="Georgia" panose="02040502050405020303" pitchFamily="18" charset="0"/>
              </a:rPr>
              <a:t>fixing our eyes on Jesus, </a:t>
            </a:r>
          </a:p>
          <a:p>
            <a:r>
              <a:rPr lang="en-US" dirty="0">
                <a:solidFill>
                  <a:schemeClr val="tx1"/>
                </a:solidFill>
                <a:effectLst>
                  <a:outerShdw blurRad="38100" dist="38100" dir="2700000" algn="tl">
                    <a:srgbClr val="000000">
                      <a:alpha val="43137"/>
                    </a:srgbClr>
                  </a:outerShdw>
                </a:effectLst>
                <a:latin typeface="Georgia" panose="02040502050405020303" pitchFamily="18" charset="0"/>
              </a:rPr>
              <a:t>the pioneer and perfecter of faith. For the joy set before him he endured the cross, scorning its shame, and sat down at the right hand of the throne of God. </a:t>
            </a:r>
          </a:p>
        </p:txBody>
      </p:sp>
      <p:sp>
        <p:nvSpPr>
          <p:cNvPr id="4" name="Text Placeholder 3">
            <a:extLst>
              <a:ext uri="{FF2B5EF4-FFF2-40B4-BE49-F238E27FC236}">
                <a16:creationId xmlns:a16="http://schemas.microsoft.com/office/drawing/2014/main" id="{2A801D65-1549-94A8-EEAE-17C697C539D6}"/>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12:1-13 NIV </a:t>
            </a:r>
          </a:p>
        </p:txBody>
      </p:sp>
    </p:spTree>
    <p:extLst>
      <p:ext uri="{BB962C8B-B14F-4D97-AF65-F5344CB8AC3E}">
        <p14:creationId xmlns:p14="http://schemas.microsoft.com/office/powerpoint/2010/main" val="115754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2CE55-366C-9A3F-ECBE-E1E564716FB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BBC182B-1DC8-7AD2-8691-56DF6F01498B}"/>
              </a:ext>
            </a:extLst>
          </p:cNvPr>
          <p:cNvSpPr>
            <a:spLocks noGrp="1"/>
          </p:cNvSpPr>
          <p:nvPr>
            <p:ph type="body" sz="quarter" idx="13"/>
          </p:nvPr>
        </p:nvSpPr>
        <p:spPr>
          <a:xfrm>
            <a:off x="466191" y="361722"/>
            <a:ext cx="8222669" cy="3804103"/>
          </a:xfrm>
        </p:spPr>
        <p:txBody>
          <a:bodyPr>
            <a:normAutofit/>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3 Consider him who endured such opposition from sinners,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so that you will not grow weary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and lose heart.</a:t>
            </a:r>
          </a:p>
        </p:txBody>
      </p:sp>
      <p:sp>
        <p:nvSpPr>
          <p:cNvPr id="4" name="Text Placeholder 3">
            <a:extLst>
              <a:ext uri="{FF2B5EF4-FFF2-40B4-BE49-F238E27FC236}">
                <a16:creationId xmlns:a16="http://schemas.microsoft.com/office/drawing/2014/main" id="{F944B400-8385-952D-4F56-CF79063A2F51}"/>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12:1-13 NIV </a:t>
            </a:r>
          </a:p>
        </p:txBody>
      </p:sp>
    </p:spTree>
    <p:extLst>
      <p:ext uri="{BB962C8B-B14F-4D97-AF65-F5344CB8AC3E}">
        <p14:creationId xmlns:p14="http://schemas.microsoft.com/office/powerpoint/2010/main" val="94728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C193C-C4E7-6DDF-8B7D-94FF855D79C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BB7AA75-BFFE-4050-FAF7-1DD64AEA614C}"/>
              </a:ext>
            </a:extLst>
          </p:cNvPr>
          <p:cNvSpPr>
            <a:spLocks noGrp="1"/>
          </p:cNvSpPr>
          <p:nvPr>
            <p:ph type="body" sz="quarter" idx="13"/>
          </p:nvPr>
        </p:nvSpPr>
        <p:spPr>
          <a:xfrm>
            <a:off x="466191" y="361722"/>
            <a:ext cx="8222669" cy="3804103"/>
          </a:xfrm>
        </p:spPr>
        <p:txBody>
          <a:bodyPr>
            <a:normAutofit/>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4 In your struggle against sin,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you have not yet resisted to the point of shedding your blood. </a:t>
            </a:r>
          </a:p>
        </p:txBody>
      </p:sp>
      <p:sp>
        <p:nvSpPr>
          <p:cNvPr id="4" name="Text Placeholder 3">
            <a:extLst>
              <a:ext uri="{FF2B5EF4-FFF2-40B4-BE49-F238E27FC236}">
                <a16:creationId xmlns:a16="http://schemas.microsoft.com/office/drawing/2014/main" id="{EA974A24-31BF-B2B1-0297-874ACD0F425C}"/>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12:1-13 NIV </a:t>
            </a:r>
          </a:p>
        </p:txBody>
      </p:sp>
    </p:spTree>
    <p:extLst>
      <p:ext uri="{BB962C8B-B14F-4D97-AF65-F5344CB8AC3E}">
        <p14:creationId xmlns:p14="http://schemas.microsoft.com/office/powerpoint/2010/main" val="1118484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06926-4045-EEEE-D498-6E955CEC345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4C4DF0D-A67C-0136-2EB2-EB3504EBC83F}"/>
              </a:ext>
            </a:extLst>
          </p:cNvPr>
          <p:cNvSpPr>
            <a:spLocks noGrp="1"/>
          </p:cNvSpPr>
          <p:nvPr>
            <p:ph type="body" sz="quarter" idx="13"/>
          </p:nvPr>
        </p:nvSpPr>
        <p:spPr>
          <a:xfrm>
            <a:off x="466191" y="361722"/>
            <a:ext cx="8222669" cy="3804103"/>
          </a:xfrm>
        </p:spPr>
        <p:txBody>
          <a:bodyPr>
            <a:normAutofit fontScale="85000" lnSpcReduction="20000"/>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5 And have you completely forgotten this word of encouragement that addresses you as a father addresses his son?</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 It says,</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“My son, do not make light of the Lord’s discipline,</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    and do not lose heart when he rebukes you,</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6 </a:t>
            </a:r>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because the Lord disciplines the one </a:t>
            </a:r>
          </a:p>
          <a:p>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he loves,</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    and he chastens everyone he accepts as his son.”</a:t>
            </a:r>
          </a:p>
        </p:txBody>
      </p:sp>
      <p:sp>
        <p:nvSpPr>
          <p:cNvPr id="4" name="Text Placeholder 3">
            <a:extLst>
              <a:ext uri="{FF2B5EF4-FFF2-40B4-BE49-F238E27FC236}">
                <a16:creationId xmlns:a16="http://schemas.microsoft.com/office/drawing/2014/main" id="{35B7F9A3-DCC7-3A41-A39C-FA8C41BF4C82}"/>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12:1-13 NIV </a:t>
            </a:r>
          </a:p>
        </p:txBody>
      </p:sp>
    </p:spTree>
    <p:extLst>
      <p:ext uri="{BB962C8B-B14F-4D97-AF65-F5344CB8AC3E}">
        <p14:creationId xmlns:p14="http://schemas.microsoft.com/office/powerpoint/2010/main" val="38269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D7631-337B-F070-6EB9-8B5E1897B68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7C61DD4-E254-293D-088D-DBAB59D54E5A}"/>
              </a:ext>
            </a:extLst>
          </p:cNvPr>
          <p:cNvSpPr>
            <a:spLocks noGrp="1"/>
          </p:cNvSpPr>
          <p:nvPr>
            <p:ph type="body" sz="quarter" idx="13"/>
          </p:nvPr>
        </p:nvSpPr>
        <p:spPr>
          <a:xfrm>
            <a:off x="466191" y="361722"/>
            <a:ext cx="8222669" cy="3804103"/>
          </a:xfrm>
        </p:spPr>
        <p:txBody>
          <a:bodyPr>
            <a:normAutofit/>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7 </a:t>
            </a:r>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Endure hardship as discipline;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God is treating you as his children.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For what children are not disciplined </a:t>
            </a:r>
          </a:p>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by their father?</a:t>
            </a:r>
          </a:p>
        </p:txBody>
      </p:sp>
      <p:sp>
        <p:nvSpPr>
          <p:cNvPr id="4" name="Text Placeholder 3">
            <a:extLst>
              <a:ext uri="{FF2B5EF4-FFF2-40B4-BE49-F238E27FC236}">
                <a16:creationId xmlns:a16="http://schemas.microsoft.com/office/drawing/2014/main" id="{AB8902DE-9D1E-C903-B5DF-6E87EA41956C}"/>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12:1-13 NIV </a:t>
            </a:r>
          </a:p>
        </p:txBody>
      </p:sp>
    </p:spTree>
    <p:extLst>
      <p:ext uri="{BB962C8B-B14F-4D97-AF65-F5344CB8AC3E}">
        <p14:creationId xmlns:p14="http://schemas.microsoft.com/office/powerpoint/2010/main" val="37241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0B73E-CCE9-6222-36FA-9378A358DE9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A9FDBE9-0DCF-7C78-8D32-8A590781817D}"/>
              </a:ext>
            </a:extLst>
          </p:cNvPr>
          <p:cNvSpPr>
            <a:spLocks noGrp="1"/>
          </p:cNvSpPr>
          <p:nvPr>
            <p:ph type="body" sz="quarter" idx="13"/>
          </p:nvPr>
        </p:nvSpPr>
        <p:spPr>
          <a:xfrm>
            <a:off x="466191" y="361722"/>
            <a:ext cx="8222669" cy="3804103"/>
          </a:xfrm>
        </p:spPr>
        <p:txBody>
          <a:bodyPr>
            <a:normAutofit lnSpcReduction="10000"/>
          </a:bodyPr>
          <a:lstStyle/>
          <a:p>
            <a:r>
              <a:rPr lang="en-US" sz="3200" dirty="0">
                <a:solidFill>
                  <a:schemeClr val="tx1"/>
                </a:solidFill>
                <a:effectLst>
                  <a:outerShdw blurRad="38100" dist="38100" dir="2700000" algn="tl">
                    <a:srgbClr val="000000">
                      <a:alpha val="43137"/>
                    </a:srgbClr>
                  </a:outerShdw>
                </a:effectLst>
                <a:latin typeface="Georgia" panose="02040502050405020303" pitchFamily="18" charset="0"/>
              </a:rPr>
              <a:t>8 If you are not disciplined—and everyone undergoes discipline—then you are not legitimate, not true sons and daughters at all. 9 Moreover, we have all had human fathers who disciplined us and we respected them for it. </a:t>
            </a:r>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How much more should we submit to the Father of spirits </a:t>
            </a:r>
          </a:p>
          <a:p>
            <a:r>
              <a:rPr lang="en-US" sz="3200" b="1" dirty="0">
                <a:solidFill>
                  <a:schemeClr val="tx1"/>
                </a:solidFill>
                <a:effectLst>
                  <a:outerShdw blurRad="38100" dist="38100" dir="2700000" algn="tl">
                    <a:srgbClr val="000000">
                      <a:alpha val="43137"/>
                    </a:srgbClr>
                  </a:outerShdw>
                </a:effectLst>
                <a:latin typeface="Georgia" panose="02040502050405020303" pitchFamily="18" charset="0"/>
              </a:rPr>
              <a:t>and live!</a:t>
            </a:r>
          </a:p>
        </p:txBody>
      </p:sp>
      <p:sp>
        <p:nvSpPr>
          <p:cNvPr id="4" name="Text Placeholder 3">
            <a:extLst>
              <a:ext uri="{FF2B5EF4-FFF2-40B4-BE49-F238E27FC236}">
                <a16:creationId xmlns:a16="http://schemas.microsoft.com/office/drawing/2014/main" id="{4CD60138-D3BC-7EF7-DE02-DD9382C3EFFC}"/>
              </a:ext>
            </a:extLst>
          </p:cNvPr>
          <p:cNvSpPr>
            <a:spLocks noGrp="1"/>
          </p:cNvSpPr>
          <p:nvPr>
            <p:ph type="body" sz="quarter" idx="14"/>
          </p:nvPr>
        </p:nvSpPr>
        <p:spPr/>
        <p:txBody>
          <a:bodyPr>
            <a:normAutofit/>
          </a:bodyPr>
          <a:lstStyle/>
          <a:p>
            <a:r>
              <a:rPr lang="en-US" sz="3200" dirty="0">
                <a:solidFill>
                  <a:schemeClr val="bg1"/>
                </a:solidFill>
                <a:latin typeface="Georgia" panose="02040502050405020303" pitchFamily="18" charset="0"/>
              </a:rPr>
              <a:t>Hebrews 12:1-13 NIV </a:t>
            </a:r>
          </a:p>
        </p:txBody>
      </p:sp>
    </p:spTree>
    <p:extLst>
      <p:ext uri="{BB962C8B-B14F-4D97-AF65-F5344CB8AC3E}">
        <p14:creationId xmlns:p14="http://schemas.microsoft.com/office/powerpoint/2010/main" val="3900328727"/>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946</TotalTime>
  <Words>875</Words>
  <Application>Microsoft Office PowerPoint</Application>
  <PresentationFormat>On-screen Show (16:9)</PresentationFormat>
  <Paragraphs>98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Georgia</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Karrie Landsverk</cp:lastModifiedBy>
  <cp:revision>45</cp:revision>
  <dcterms:created xsi:type="dcterms:W3CDTF">2014-03-26T14:03:34Z</dcterms:created>
  <dcterms:modified xsi:type="dcterms:W3CDTF">2025-02-21T14:21:59Z</dcterms:modified>
</cp:coreProperties>
</file>